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7"/>
  </p:notesMasterIdLst>
  <p:handoutMasterIdLst>
    <p:handoutMasterId r:id="rId78"/>
  </p:handoutMasterIdLst>
  <p:sldIdLst>
    <p:sldId id="256" r:id="rId5"/>
    <p:sldId id="465" r:id="rId6"/>
    <p:sldId id="472" r:id="rId7"/>
    <p:sldId id="467" r:id="rId8"/>
    <p:sldId id="500" r:id="rId9"/>
    <p:sldId id="501" r:id="rId10"/>
    <p:sldId id="474" r:id="rId11"/>
    <p:sldId id="502" r:id="rId12"/>
    <p:sldId id="507" r:id="rId13"/>
    <p:sldId id="508" r:id="rId14"/>
    <p:sldId id="509" r:id="rId15"/>
    <p:sldId id="510" r:id="rId16"/>
    <p:sldId id="505" r:id="rId17"/>
    <p:sldId id="511" r:id="rId18"/>
    <p:sldId id="512" r:id="rId19"/>
    <p:sldId id="513" r:id="rId20"/>
    <p:sldId id="514" r:id="rId21"/>
    <p:sldId id="515" r:id="rId22"/>
    <p:sldId id="516" r:id="rId23"/>
    <p:sldId id="517" r:id="rId24"/>
    <p:sldId id="519" r:id="rId25"/>
    <p:sldId id="518" r:id="rId26"/>
    <p:sldId id="496" r:id="rId27"/>
    <p:sldId id="522" r:id="rId28"/>
    <p:sldId id="521" r:id="rId29"/>
    <p:sldId id="520" r:id="rId30"/>
    <p:sldId id="523" r:id="rId31"/>
    <p:sldId id="524" r:id="rId32"/>
    <p:sldId id="525" r:id="rId33"/>
    <p:sldId id="526" r:id="rId34"/>
    <p:sldId id="527" r:id="rId35"/>
    <p:sldId id="528" r:id="rId36"/>
    <p:sldId id="529" r:id="rId37"/>
    <p:sldId id="530" r:id="rId38"/>
    <p:sldId id="531" r:id="rId39"/>
    <p:sldId id="532" r:id="rId40"/>
    <p:sldId id="533" r:id="rId41"/>
    <p:sldId id="534" r:id="rId42"/>
    <p:sldId id="535" r:id="rId43"/>
    <p:sldId id="536" r:id="rId44"/>
    <p:sldId id="537" r:id="rId45"/>
    <p:sldId id="538" r:id="rId46"/>
    <p:sldId id="539" r:id="rId47"/>
    <p:sldId id="540" r:id="rId48"/>
    <p:sldId id="541" r:id="rId49"/>
    <p:sldId id="542" r:id="rId50"/>
    <p:sldId id="543" r:id="rId51"/>
    <p:sldId id="544" r:id="rId52"/>
    <p:sldId id="545" r:id="rId53"/>
    <p:sldId id="546" r:id="rId54"/>
    <p:sldId id="548" r:id="rId55"/>
    <p:sldId id="547" r:id="rId56"/>
    <p:sldId id="549" r:id="rId57"/>
    <p:sldId id="550" r:id="rId58"/>
    <p:sldId id="551" r:id="rId59"/>
    <p:sldId id="552" r:id="rId60"/>
    <p:sldId id="553" r:id="rId61"/>
    <p:sldId id="554" r:id="rId62"/>
    <p:sldId id="555" r:id="rId63"/>
    <p:sldId id="556" r:id="rId64"/>
    <p:sldId id="557" r:id="rId65"/>
    <p:sldId id="558" r:id="rId66"/>
    <p:sldId id="559" r:id="rId67"/>
    <p:sldId id="560" r:id="rId68"/>
    <p:sldId id="561" r:id="rId69"/>
    <p:sldId id="498" r:id="rId70"/>
    <p:sldId id="562" r:id="rId71"/>
    <p:sldId id="563" r:id="rId72"/>
    <p:sldId id="564" r:id="rId73"/>
    <p:sldId id="565" r:id="rId74"/>
    <p:sldId id="566" r:id="rId75"/>
    <p:sldId id="567" r:id="rId76"/>
  </p:sldIdLst>
  <p:sldSz cx="9144000" cy="6858000" type="screen4x3"/>
  <p:notesSz cx="9928225" cy="6797675"/>
  <p:custDataLst>
    <p:tags r:id="rId7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C9A"/>
    <a:srgbClr val="C1D6FF"/>
    <a:srgbClr val="F53939"/>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09/03/2018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3/9/2018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81749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679841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837781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070910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775258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285631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96713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20534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570919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638374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488948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637653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578215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588467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2053075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458132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566045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375741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960272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291126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436507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748343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0097244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352259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297268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209894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9238605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12089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9567558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35248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40098736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732347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69542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919136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533973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992115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0676195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876526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4743681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8346970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9304651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7327983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276161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6131319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4268950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651636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7573482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083215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0427472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3589503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177317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7660089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4389607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5800678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1470168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3698780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400001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5490367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1841415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584585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3066617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2.jpg"/><Relationship Id="rId2"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42.xml"/><Relationship Id="rId5" Type="http://schemas.openxmlformats.org/officeDocument/2006/relationships/slide" Target="../slides/slide49.xml"/><Relationship Id="rId4" Type="http://schemas.openxmlformats.org/officeDocument/2006/relationships/slide" Target="../slides/slide2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6" y="692696"/>
            <a:ext cx="110458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13.1 – Animal Coordination</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295843" y="692696"/>
            <a:ext cx="1152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13.2 – Human Nervous System</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484182" y="692696"/>
            <a:ext cx="11071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13.3 - Receptors</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220072" y="692696"/>
            <a:ext cx="16561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13.5 – Plant Coordination and Response</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627592" y="692696"/>
            <a:ext cx="15562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13.4 – Endocrine System</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724157" y="41113"/>
            <a:ext cx="1384347" cy="963636"/>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08/8.2%20-%20Transpiration.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08/8.2%20-%20Transpiration.mp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Unit%2008/8.2%20-%20Transpiration.mp4"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3.xml.rels><?xml version="1.0" encoding="UTF-8" standalone="yes"?>
<Relationships xmlns="http://schemas.openxmlformats.org/package/2006/relationships"><Relationship Id="rId3" Type="http://schemas.openxmlformats.org/officeDocument/2006/relationships/hyperlink" Target="Unit%2013/13.2%20&#8211;%20The%20Human%20Nervous%20System.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13/13.3%20-%20Synapse.mp4"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13/13.3%20-%20Synapse.mp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image" Target="../media/image13.png"/><Relationship Id="rId4" Type="http://schemas.openxmlformats.org/officeDocument/2006/relationships/hyperlink" Target="Unit%2013/activity_13.1.pdf" TargetMode="External"/></Relationships>
</file>

<file path=ppt/slides/_rels/slide2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hyperlink" Target="Unit%2013/13.3%20-%20The%20Retina.mp4" TargetMode="Externa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Unit%2013/activity_13.5.pdf"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image" Target="../media/image23.emf"/><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5.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41.xml.rels><?xml version="1.0" encoding="UTF-8" standalone="yes"?>
<Relationships xmlns="http://schemas.openxmlformats.org/package/2006/relationships"><Relationship Id="rId3" Type="http://schemas.openxmlformats.org/officeDocument/2006/relationships/hyperlink" Target="Unit%2013/13.3%20&#8211;%20Receptor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Unit%2013/13.4%20-%20Adrenal%20Glands.mp4"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Unit%2013/13.4%20-%20Adrenal%20Glands.mp4"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Unit%2013/13.4%20&#8211;%20The%20Endocrine%20System%20-%20Adrenaline.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slide" Target="slide70.xml"/><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slide" Target="slide70.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image" Target="../media/image42.png"/><Relationship Id="rId4" Type="http://schemas.openxmlformats.org/officeDocument/2006/relationships/image" Target="../media/image41.emf"/></Relationships>
</file>

<file path=ppt/slides/_rels/slide5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7.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Unit%2013/activity_13.8.pdf"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hyperlink" Target="Unit%2013/13.5%20&#8211;%20Coordination%20and%20Response%20in%20Plants.docx" TargetMode="External"/><Relationship Id="rId4" Type="http://schemas.openxmlformats.org/officeDocument/2006/relationships/image" Target="../media/image22.png"/></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slide" Target="slide70.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Unit%2013/activity_13.9.pdf" TargetMode="External"/><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Unit%2013/13%20&#8211;%20Chapter%20Questions.doc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Unit%2013/13%20&#8211;%20Chapter%20Questions.doc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Unit%2013/13%20&#8211;%20Chapter%20Questions.docx"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Unit%2013/13%20&#8211;%20Chapter%20Questions.docx"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73325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13 </a:t>
            </a:r>
            <a:r>
              <a:rPr lang="en-IE"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Coordination and Response</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55976" y="2060847"/>
            <a:ext cx="4680520" cy="3161404"/>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308744"/>
            <a:ext cx="1658112"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647700"/>
          </a:xfrm>
          <a:prstGeom prst="rect">
            <a:avLst/>
          </a:prstGeom>
        </p:spPr>
        <p:txBody>
          <a:bodyPr wrap="square">
            <a:spAutoFit/>
          </a:bodyPr>
          <a:lstStyle/>
          <a:p>
            <a:pPr>
              <a:buClr>
                <a:srgbClr val="0070C0"/>
              </a:buClr>
              <a:buSzPct val="80000"/>
            </a:pPr>
            <a:r>
              <a:rPr lang="en-US" sz="1900" b="1" dirty="0" smtClean="0"/>
              <a:t>13.3 </a:t>
            </a:r>
            <a:r>
              <a:rPr lang="en-US" sz="1900" b="1" dirty="0"/>
              <a:t>Hormones in </a:t>
            </a:r>
            <a:r>
              <a:rPr lang="en-US" sz="1900" b="1" dirty="0" smtClean="0"/>
              <a:t>humans</a:t>
            </a:r>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a:t>Define a hormone as a chemical </a:t>
            </a:r>
            <a:r>
              <a:rPr lang="en-US" sz="1900" dirty="0" smtClean="0"/>
              <a:t>substance, produced </a:t>
            </a:r>
            <a:r>
              <a:rPr lang="en-US" sz="1900" dirty="0"/>
              <a:t>by a gland and carried by the </a:t>
            </a:r>
            <a:r>
              <a:rPr lang="en-US" sz="1900" dirty="0" smtClean="0"/>
              <a:t>blood, which </a:t>
            </a:r>
            <a:r>
              <a:rPr lang="en-US" sz="1900" dirty="0"/>
              <a:t>alters the activity of one or </a:t>
            </a:r>
            <a:r>
              <a:rPr lang="en-US" sz="1900" dirty="0" smtClean="0"/>
              <a:t>more specific </a:t>
            </a:r>
            <a:r>
              <a:rPr lang="en-US" sz="1900" dirty="0"/>
              <a:t>target organs</a:t>
            </a:r>
          </a:p>
          <a:p>
            <a:pPr marL="355600" indent="-355600">
              <a:buClr>
                <a:srgbClr val="0070C0"/>
              </a:buClr>
              <a:buSzPct val="80000"/>
              <a:buFont typeface="Wingdings 3" panose="05040102010807070707" pitchFamily="18" charset="2"/>
              <a:buChar char=""/>
            </a:pPr>
            <a:r>
              <a:rPr lang="en-US" sz="1900" dirty="0" smtClean="0"/>
              <a:t>Identify </a:t>
            </a:r>
            <a:r>
              <a:rPr lang="en-US" sz="1900" dirty="0"/>
              <a:t>specific endocrine glands and </a:t>
            </a:r>
            <a:r>
              <a:rPr lang="en-US" sz="1900" dirty="0" smtClean="0"/>
              <a:t>their secretions</a:t>
            </a:r>
            <a:r>
              <a:rPr lang="en-US" sz="1900" dirty="0"/>
              <a:t>, limited to adrenal glands </a:t>
            </a:r>
            <a:r>
              <a:rPr lang="en-US" sz="1900" dirty="0" smtClean="0"/>
              <a:t>and adrenaline</a:t>
            </a:r>
            <a:r>
              <a:rPr lang="en-US" sz="1900" dirty="0"/>
              <a:t>, pancreas and insulin, testes </a:t>
            </a:r>
            <a:r>
              <a:rPr lang="en-US" sz="1900" dirty="0" smtClean="0"/>
              <a:t>and testosterone </a:t>
            </a:r>
            <a:r>
              <a:rPr lang="en-US" sz="1900" dirty="0"/>
              <a:t>and ovaries and oestrogen</a:t>
            </a:r>
          </a:p>
          <a:p>
            <a:pPr marL="355600" indent="-355600">
              <a:buClr>
                <a:srgbClr val="0070C0"/>
              </a:buClr>
              <a:buSzPct val="80000"/>
              <a:buFont typeface="Wingdings 3" panose="05040102010807070707" pitchFamily="18" charset="2"/>
              <a:buChar char=""/>
            </a:pPr>
            <a:r>
              <a:rPr lang="en-US" sz="1900" dirty="0" smtClean="0"/>
              <a:t>Describe </a:t>
            </a:r>
            <a:r>
              <a:rPr lang="en-US" sz="1900" dirty="0"/>
              <a:t>adrenaline as the hormone </a:t>
            </a:r>
            <a:r>
              <a:rPr lang="en-US" sz="1900" dirty="0" smtClean="0"/>
              <a:t>secreted in </a:t>
            </a:r>
            <a:r>
              <a:rPr lang="en-US" sz="1900" dirty="0"/>
              <a:t>‘fight or flight’ situations and its </a:t>
            </a:r>
            <a:r>
              <a:rPr lang="en-US" sz="1900" dirty="0" smtClean="0"/>
              <a:t>effects, limited </a:t>
            </a:r>
            <a:r>
              <a:rPr lang="en-US" sz="1900" dirty="0"/>
              <a:t>to increased breathing and pulse </a:t>
            </a:r>
            <a:r>
              <a:rPr lang="en-US" sz="1900" dirty="0" smtClean="0"/>
              <a:t>rate and </a:t>
            </a:r>
            <a:r>
              <a:rPr lang="en-US" sz="1900" dirty="0"/>
              <a:t>widened pupils</a:t>
            </a:r>
          </a:p>
          <a:p>
            <a:pPr marL="355600" indent="-355600">
              <a:buClr>
                <a:srgbClr val="0070C0"/>
              </a:buClr>
              <a:buSzPct val="80000"/>
              <a:buFont typeface="Wingdings 3" panose="05040102010807070707" pitchFamily="18" charset="2"/>
              <a:buChar char=""/>
            </a:pPr>
            <a:r>
              <a:rPr lang="en-US" sz="1900" dirty="0" smtClean="0"/>
              <a:t>Give </a:t>
            </a:r>
            <a:r>
              <a:rPr lang="en-US" sz="1900" dirty="0"/>
              <a:t>examples of situations in </a:t>
            </a:r>
            <a:r>
              <a:rPr lang="en-US" sz="1900" dirty="0" smtClean="0"/>
              <a:t>which adrenaline </a:t>
            </a:r>
            <a:r>
              <a:rPr lang="en-US" sz="1900" dirty="0"/>
              <a:t>secretion increases</a:t>
            </a:r>
          </a:p>
          <a:p>
            <a:pPr marL="355600" indent="-355600">
              <a:buClr>
                <a:srgbClr val="0070C0"/>
              </a:buClr>
              <a:buSzPct val="80000"/>
              <a:buFont typeface="Wingdings 3" panose="05040102010807070707" pitchFamily="18" charset="2"/>
              <a:buChar char=""/>
            </a:pPr>
            <a:r>
              <a:rPr lang="en-US" sz="1900" dirty="0" smtClean="0"/>
              <a:t>State </a:t>
            </a:r>
            <a:r>
              <a:rPr lang="en-US" sz="1900" dirty="0"/>
              <a:t>the functions of insulin, oestrogen </a:t>
            </a:r>
            <a:r>
              <a:rPr lang="en-US" sz="1900" dirty="0" smtClean="0"/>
              <a:t>and Testosterone</a:t>
            </a:r>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Discuss the role of the hormone </a:t>
            </a:r>
            <a:r>
              <a:rPr lang="en-US" sz="1900" dirty="0" smtClean="0"/>
              <a:t>adrenaline in </a:t>
            </a:r>
            <a:r>
              <a:rPr lang="en-US" sz="1900" dirty="0"/>
              <a:t>the chemical control of metabolic </a:t>
            </a:r>
            <a:r>
              <a:rPr lang="en-US" sz="1900" dirty="0" smtClean="0"/>
              <a:t>activity, including </a:t>
            </a:r>
            <a:r>
              <a:rPr lang="en-US" sz="1900" dirty="0"/>
              <a:t>increasing the blood </a:t>
            </a:r>
            <a:r>
              <a:rPr lang="en-US" sz="1900" dirty="0" smtClean="0"/>
              <a:t>glucose concentration </a:t>
            </a:r>
            <a:r>
              <a:rPr lang="en-US" sz="1900" dirty="0"/>
              <a:t>and pulse rate</a:t>
            </a:r>
          </a:p>
          <a:p>
            <a:pPr marL="355600" indent="-355600">
              <a:buClr>
                <a:srgbClr val="0070C0"/>
              </a:buClr>
              <a:buSzPct val="80000"/>
              <a:buFont typeface="Wingdings 3" panose="05040102010807070707" pitchFamily="18" charset="2"/>
              <a:buChar char=""/>
            </a:pPr>
            <a:r>
              <a:rPr lang="en-US" sz="1900" dirty="0" smtClean="0"/>
              <a:t>Compare </a:t>
            </a:r>
            <a:r>
              <a:rPr lang="en-US" sz="1900" dirty="0"/>
              <a:t>nervous and hormonal </a:t>
            </a:r>
            <a:r>
              <a:rPr lang="en-US" sz="1900" dirty="0" smtClean="0"/>
              <a:t>control systems </a:t>
            </a:r>
            <a:r>
              <a:rPr lang="en-US" sz="1900" dirty="0"/>
              <a:t>in terms of speed and longevity </a:t>
            </a:r>
            <a:r>
              <a:rPr lang="en-US" sz="1900" dirty="0" smtClean="0"/>
              <a:t>of action</a:t>
            </a:r>
            <a:endParaRPr lang="en-US" sz="1900" dirty="0"/>
          </a:p>
        </p:txBody>
      </p:sp>
    </p:spTree>
    <p:extLst>
      <p:ext uri="{BB962C8B-B14F-4D97-AF65-F5344CB8AC3E}">
        <p14:creationId xmlns:p14="http://schemas.microsoft.com/office/powerpoint/2010/main" val="3295455384"/>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1" y="1124744"/>
            <a:ext cx="8640961" cy="5647700"/>
          </a:xfrm>
          <a:prstGeom prst="rect">
            <a:avLst/>
          </a:prstGeom>
        </p:spPr>
        <p:txBody>
          <a:bodyPr wrap="square">
            <a:spAutoFit/>
          </a:bodyPr>
          <a:lstStyle/>
          <a:p>
            <a:pPr>
              <a:buClr>
                <a:srgbClr val="0070C0"/>
              </a:buClr>
              <a:buSzPct val="80000"/>
            </a:pPr>
            <a:r>
              <a:rPr lang="en-US" sz="1900" b="1" dirty="0" smtClean="0"/>
              <a:t>13.4 Homeostasis</a:t>
            </a:r>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smtClean="0"/>
              <a:t>Define </a:t>
            </a:r>
            <a:r>
              <a:rPr lang="en-US" sz="1900" dirty="0"/>
              <a:t>homeostasis as the maintenance of </a:t>
            </a:r>
            <a:r>
              <a:rPr lang="en-US" sz="1900" dirty="0" smtClean="0"/>
              <a:t>a constant </a:t>
            </a:r>
            <a:r>
              <a:rPr lang="en-US" sz="1900" dirty="0"/>
              <a:t>internal environment</a:t>
            </a:r>
          </a:p>
          <a:p>
            <a:pPr marL="355600" indent="-355600">
              <a:buClr>
                <a:srgbClr val="0070C0"/>
              </a:buClr>
              <a:buSzPct val="80000"/>
              <a:buFont typeface="Wingdings 3" panose="05040102010807070707" pitchFamily="18" charset="2"/>
              <a:buChar char=""/>
            </a:pPr>
            <a:r>
              <a:rPr lang="en-US" sz="1900" dirty="0" smtClean="0"/>
              <a:t>Name </a:t>
            </a:r>
            <a:r>
              <a:rPr lang="en-US" sz="1900" dirty="0"/>
              <a:t>and identify on a diagram of the </a:t>
            </a:r>
            <a:r>
              <a:rPr lang="en-US" sz="1900" dirty="0" smtClean="0"/>
              <a:t>skin: hairs</a:t>
            </a:r>
            <a:r>
              <a:rPr lang="en-US" sz="1900" dirty="0"/>
              <a:t>, hair erector muscles, sweat </a:t>
            </a:r>
            <a:r>
              <a:rPr lang="en-US" sz="1900" dirty="0" smtClean="0"/>
              <a:t>glands, receptors</a:t>
            </a:r>
            <a:r>
              <a:rPr lang="en-US" sz="1900" dirty="0"/>
              <a:t>, sensory neurones, blood </a:t>
            </a:r>
            <a:r>
              <a:rPr lang="en-US" sz="1900" dirty="0" smtClean="0"/>
              <a:t>vessels and </a:t>
            </a:r>
            <a:r>
              <a:rPr lang="en-US" sz="1900" dirty="0"/>
              <a:t>fatty tissue</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in </a:t>
            </a:r>
            <a:r>
              <a:rPr lang="en-US" sz="1900" dirty="0" smtClean="0"/>
              <a:t>terms of </a:t>
            </a:r>
            <a:r>
              <a:rPr lang="en-US" sz="1900" dirty="0"/>
              <a:t>insulation, sweating, shivering and the </a:t>
            </a:r>
            <a:r>
              <a:rPr lang="en-US" sz="1900" dirty="0" smtClean="0"/>
              <a:t>role of </a:t>
            </a:r>
            <a:r>
              <a:rPr lang="en-US" sz="1900" dirty="0"/>
              <a:t>the brain (limited to blood </a:t>
            </a:r>
            <a:r>
              <a:rPr lang="en-US" sz="1900" dirty="0" smtClean="0"/>
              <a:t>temperature receptors </a:t>
            </a:r>
            <a:r>
              <a:rPr lang="en-US" sz="1900" dirty="0"/>
              <a:t>and coordination)</a:t>
            </a:r>
            <a:endParaRPr lang="en-US" sz="1900" dirty="0" smtClean="0"/>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Explain that homeostasis is the control </a:t>
            </a:r>
            <a:r>
              <a:rPr lang="en-US" sz="1900" dirty="0" smtClean="0"/>
              <a:t>of internal </a:t>
            </a:r>
            <a:r>
              <a:rPr lang="en-US" sz="1900" dirty="0"/>
              <a:t>conditions within set limits</a:t>
            </a:r>
          </a:p>
          <a:p>
            <a:pPr marL="355600" indent="-355600">
              <a:buClr>
                <a:srgbClr val="0070C0"/>
              </a:buClr>
              <a:buSzPct val="80000"/>
              <a:buFont typeface="Wingdings 3" panose="05040102010807070707" pitchFamily="18" charset="2"/>
              <a:buChar char=""/>
            </a:pPr>
            <a:r>
              <a:rPr lang="en-US" sz="1900" dirty="0" smtClean="0"/>
              <a:t>Explain </a:t>
            </a:r>
            <a:r>
              <a:rPr lang="en-US" sz="1900" dirty="0"/>
              <a:t>the concept of control by </a:t>
            </a:r>
            <a:r>
              <a:rPr lang="en-US" sz="1900" dirty="0" smtClean="0"/>
              <a:t>negative feedback</a:t>
            </a:r>
            <a:endParaRPr lang="en-US" sz="1900" dirty="0"/>
          </a:p>
          <a:p>
            <a:pPr marL="355600" indent="-355600">
              <a:buClr>
                <a:srgbClr val="0070C0"/>
              </a:buClr>
              <a:buSzPct val="80000"/>
              <a:buFont typeface="Wingdings 3" panose="05040102010807070707" pitchFamily="18" charset="2"/>
              <a:buChar char=""/>
            </a:pPr>
            <a:r>
              <a:rPr lang="en-US" sz="1900" dirty="0" smtClean="0"/>
              <a:t>Describe </a:t>
            </a:r>
            <a:r>
              <a:rPr lang="en-US" sz="1900" dirty="0"/>
              <a:t>the control of the </a:t>
            </a:r>
            <a:r>
              <a:rPr lang="en-US" sz="1900" dirty="0" smtClean="0"/>
              <a:t>glucose concentration </a:t>
            </a:r>
            <a:r>
              <a:rPr lang="en-US" sz="1900" dirty="0"/>
              <a:t>of the blood by the liver </a:t>
            </a:r>
            <a:r>
              <a:rPr lang="en-US" sz="1900" dirty="0" smtClean="0"/>
              <a:t>and the </a:t>
            </a:r>
            <a:r>
              <a:rPr lang="en-US" sz="1900" dirty="0"/>
              <a:t>roles of insulin and glucagon from </a:t>
            </a:r>
            <a:r>
              <a:rPr lang="en-US" sz="1900" dirty="0" smtClean="0"/>
              <a:t>the pancreas</a:t>
            </a:r>
            <a:endParaRPr lang="en-US" sz="1900" dirty="0"/>
          </a:p>
          <a:p>
            <a:pPr marL="355600" indent="-355600">
              <a:buClr>
                <a:srgbClr val="0070C0"/>
              </a:buClr>
              <a:buSzPct val="80000"/>
              <a:buFont typeface="Wingdings 3" panose="05040102010807070707" pitchFamily="18" charset="2"/>
              <a:buChar char=""/>
            </a:pPr>
            <a:r>
              <a:rPr lang="en-US" sz="1900" dirty="0" smtClean="0"/>
              <a:t>Outline </a:t>
            </a:r>
            <a:r>
              <a:rPr lang="en-US" sz="1900" dirty="0"/>
              <a:t>the symptoms and treatment </a:t>
            </a:r>
            <a:r>
              <a:rPr lang="en-US" sz="1900" dirty="0" smtClean="0"/>
              <a:t>of Type </a:t>
            </a:r>
            <a:r>
              <a:rPr lang="en-US" sz="1900" dirty="0"/>
              <a:t>1 diabetes (detail of β cells is </a:t>
            </a:r>
            <a:r>
              <a:rPr lang="en-US" sz="1900" dirty="0" smtClean="0"/>
              <a:t>not required</a:t>
            </a:r>
            <a:r>
              <a:rPr lang="en-US" sz="1900" dirty="0"/>
              <a:t>)</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a:t>
            </a:r>
            <a:r>
              <a:rPr lang="en-US" sz="1900" dirty="0" smtClean="0"/>
              <a:t>in terms </a:t>
            </a:r>
            <a:r>
              <a:rPr lang="en-US" sz="1900" dirty="0"/>
              <a:t>of vasodilation and vasoconstriction </a:t>
            </a:r>
            <a:r>
              <a:rPr lang="en-US" sz="1900" dirty="0" smtClean="0"/>
              <a:t>of arterioles </a:t>
            </a:r>
            <a:r>
              <a:rPr lang="en-US" sz="1900" dirty="0"/>
              <a:t>supplying skin surface capillaries</a:t>
            </a:r>
          </a:p>
        </p:txBody>
      </p:sp>
    </p:spTree>
    <p:extLst>
      <p:ext uri="{BB962C8B-B14F-4D97-AF65-F5344CB8AC3E}">
        <p14:creationId xmlns:p14="http://schemas.microsoft.com/office/powerpoint/2010/main" val="145785756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324535"/>
          </a:xfrm>
          <a:prstGeom prst="rect">
            <a:avLst/>
          </a:prstGeom>
        </p:spPr>
        <p:txBody>
          <a:bodyPr wrap="square">
            <a:spAutoFit/>
          </a:bodyPr>
          <a:lstStyle/>
          <a:p>
            <a:pPr>
              <a:buClr>
                <a:srgbClr val="0070C0"/>
              </a:buClr>
              <a:buSzPct val="80000"/>
            </a:pPr>
            <a:r>
              <a:rPr lang="en-US" sz="2000" b="1" dirty="0" smtClean="0"/>
              <a:t>13.5 </a:t>
            </a:r>
            <a:r>
              <a:rPr lang="en-US" sz="2000" b="1" dirty="0"/>
              <a:t>Tropic responses</a:t>
            </a:r>
            <a:endParaRPr lang="en-US" sz="2000" b="1" dirty="0" smtClean="0"/>
          </a:p>
          <a:p>
            <a:pPr>
              <a:buClr>
                <a:srgbClr val="0070C0"/>
              </a:buClr>
              <a:buSzPct val="80000"/>
            </a:pPr>
            <a:r>
              <a:rPr lang="en-US" sz="2000" b="1" dirty="0" smtClean="0"/>
              <a:t>Core</a:t>
            </a:r>
          </a:p>
          <a:p>
            <a:pPr marL="355600" indent="-355600">
              <a:buClr>
                <a:srgbClr val="0070C0"/>
              </a:buClr>
              <a:buSzPct val="80000"/>
              <a:buFont typeface="Wingdings 3" panose="05040102010807070707" pitchFamily="18" charset="2"/>
              <a:buChar char=""/>
            </a:pPr>
            <a:r>
              <a:rPr lang="en-US" sz="2000" dirty="0"/>
              <a:t>Define gravitropism as a response in </a:t>
            </a:r>
            <a:r>
              <a:rPr lang="en-US" sz="2000" dirty="0" smtClean="0"/>
              <a:t>which parts </a:t>
            </a:r>
            <a:r>
              <a:rPr lang="en-US" sz="2000" dirty="0"/>
              <a:t>of a plant grow towards or away from</a:t>
            </a:r>
          </a:p>
          <a:p>
            <a:pPr marL="355600" indent="-355600">
              <a:buClr>
                <a:srgbClr val="0070C0"/>
              </a:buClr>
              <a:buSzPct val="80000"/>
              <a:buFont typeface="Wingdings 3" panose="05040102010807070707" pitchFamily="18" charset="2"/>
              <a:buChar char=""/>
            </a:pPr>
            <a:r>
              <a:rPr lang="en-US" sz="2000" dirty="0"/>
              <a:t>gravity</a:t>
            </a:r>
          </a:p>
          <a:p>
            <a:pPr marL="355600" indent="-355600">
              <a:buClr>
                <a:srgbClr val="0070C0"/>
              </a:buClr>
              <a:buSzPct val="80000"/>
              <a:buFont typeface="Wingdings 3" panose="05040102010807070707" pitchFamily="18" charset="2"/>
              <a:buChar char=""/>
            </a:pPr>
            <a:r>
              <a:rPr lang="en-US" sz="2000" dirty="0" smtClean="0"/>
              <a:t>Define </a:t>
            </a:r>
            <a:r>
              <a:rPr lang="en-US" sz="2000" dirty="0"/>
              <a:t>phototropism as a response in </a:t>
            </a:r>
            <a:r>
              <a:rPr lang="en-US" sz="2000" dirty="0" smtClean="0"/>
              <a:t>which parts </a:t>
            </a:r>
            <a:r>
              <a:rPr lang="en-US" sz="2000" dirty="0"/>
              <a:t>of a plant grow towards or away </a:t>
            </a:r>
            <a:r>
              <a:rPr lang="en-US" sz="2000" dirty="0" smtClean="0"/>
              <a:t>from the </a:t>
            </a:r>
            <a:r>
              <a:rPr lang="en-US" sz="2000" dirty="0"/>
              <a:t>direction from which light is coming</a:t>
            </a:r>
          </a:p>
          <a:p>
            <a:pPr marL="355600" indent="-355600">
              <a:buClr>
                <a:srgbClr val="0070C0"/>
              </a:buClr>
              <a:buSzPct val="80000"/>
              <a:buFont typeface="Wingdings 3" panose="05040102010807070707" pitchFamily="18" charset="2"/>
              <a:buChar char=""/>
            </a:pPr>
            <a:r>
              <a:rPr lang="en-US" sz="2000" dirty="0" smtClean="0"/>
              <a:t>Investigate </a:t>
            </a:r>
            <a:r>
              <a:rPr lang="en-US" sz="2000" dirty="0"/>
              <a:t>gravitropism and phototropism </a:t>
            </a:r>
            <a:r>
              <a:rPr lang="en-US" sz="2000" dirty="0" smtClean="0"/>
              <a:t>in shoots </a:t>
            </a:r>
            <a:r>
              <a:rPr lang="en-US" sz="2000" dirty="0"/>
              <a:t>and roots</a:t>
            </a:r>
            <a:endParaRPr lang="en-US" sz="2000" dirty="0" smtClean="0"/>
          </a:p>
          <a:p>
            <a:pPr>
              <a:buClr>
                <a:srgbClr val="0070C0"/>
              </a:buClr>
              <a:buSzPct val="80000"/>
            </a:pPr>
            <a:r>
              <a:rPr lang="en-US" sz="2000" b="1" dirty="0" smtClean="0"/>
              <a:t>Supplement</a:t>
            </a:r>
          </a:p>
          <a:p>
            <a:pPr marL="355600" indent="-355600">
              <a:buClr>
                <a:srgbClr val="0070C0"/>
              </a:buClr>
              <a:buSzPct val="80000"/>
              <a:buFont typeface="Wingdings 3" panose="05040102010807070707" pitchFamily="18" charset="2"/>
              <a:buChar char=""/>
            </a:pPr>
            <a:r>
              <a:rPr lang="en-US" sz="2000" dirty="0"/>
              <a:t>Explain phototropism and gravitropism of </a:t>
            </a:r>
            <a:r>
              <a:rPr lang="en-US" sz="2000" dirty="0" smtClean="0"/>
              <a:t>a shoot </a:t>
            </a:r>
            <a:r>
              <a:rPr lang="en-US" sz="2000" dirty="0"/>
              <a:t>as examples of the chemical control </a:t>
            </a:r>
            <a:r>
              <a:rPr lang="en-US" sz="2000" dirty="0" smtClean="0"/>
              <a:t>of plant </a:t>
            </a:r>
            <a:r>
              <a:rPr lang="en-US" sz="2000" dirty="0"/>
              <a:t>growth</a:t>
            </a:r>
          </a:p>
          <a:p>
            <a:pPr marL="355600" indent="-355600">
              <a:buClr>
                <a:srgbClr val="0070C0"/>
              </a:buClr>
              <a:buSzPct val="80000"/>
              <a:buFont typeface="Wingdings 3" panose="05040102010807070707" pitchFamily="18" charset="2"/>
              <a:buChar char=""/>
            </a:pPr>
            <a:r>
              <a:rPr lang="en-US" sz="2000" dirty="0" smtClean="0"/>
              <a:t>Explain </a:t>
            </a:r>
            <a:r>
              <a:rPr lang="en-US" sz="2000" dirty="0"/>
              <a:t>the role of auxin in controlling </a:t>
            </a:r>
            <a:r>
              <a:rPr lang="en-US" sz="2000" dirty="0" smtClean="0"/>
              <a:t>shoot growth</a:t>
            </a:r>
            <a:r>
              <a:rPr lang="en-US" sz="2000" dirty="0"/>
              <a:t>, limited to:</a:t>
            </a:r>
          </a:p>
          <a:p>
            <a:pPr marL="682625" indent="-355600">
              <a:buClr>
                <a:srgbClr val="0070C0"/>
              </a:buClr>
              <a:buSzPct val="80000"/>
              <a:buFont typeface="Wingdings" panose="05000000000000000000" pitchFamily="2" charset="2"/>
              <a:buChar char="§"/>
            </a:pPr>
            <a:r>
              <a:rPr lang="en-US" sz="2000" dirty="0" smtClean="0"/>
              <a:t>auxin </a:t>
            </a:r>
            <a:r>
              <a:rPr lang="en-US" sz="2000" dirty="0"/>
              <a:t>made in shoot tip (only)</a:t>
            </a:r>
          </a:p>
          <a:p>
            <a:pPr marL="682625" indent="-355600">
              <a:buClr>
                <a:srgbClr val="0070C0"/>
              </a:buClr>
              <a:buSzPct val="80000"/>
              <a:buFont typeface="Wingdings" panose="05000000000000000000" pitchFamily="2" charset="2"/>
              <a:buChar char="§"/>
            </a:pPr>
            <a:r>
              <a:rPr lang="en-US" sz="2000" dirty="0" smtClean="0"/>
              <a:t>auxin </a:t>
            </a:r>
            <a:r>
              <a:rPr lang="en-US" sz="2000" dirty="0"/>
              <a:t>spreads through the plant from </a:t>
            </a:r>
            <a:r>
              <a:rPr lang="en-US" sz="2000" dirty="0" smtClean="0"/>
              <a:t>the shoot </a:t>
            </a:r>
            <a:r>
              <a:rPr lang="en-US" sz="2000" dirty="0"/>
              <a:t>tip</a:t>
            </a:r>
          </a:p>
          <a:p>
            <a:pPr marL="682625" indent="-355600">
              <a:buClr>
                <a:srgbClr val="0070C0"/>
              </a:buClr>
              <a:buSzPct val="80000"/>
              <a:buFont typeface="Wingdings" panose="05000000000000000000" pitchFamily="2" charset="2"/>
              <a:buChar char="§"/>
            </a:pPr>
            <a:r>
              <a:rPr lang="en-US" sz="2000" dirty="0" smtClean="0"/>
              <a:t>auxin </a:t>
            </a:r>
            <a:r>
              <a:rPr lang="en-US" sz="2000" dirty="0"/>
              <a:t>is unequally distributed in </a:t>
            </a:r>
            <a:r>
              <a:rPr lang="en-US" sz="2000" dirty="0" smtClean="0"/>
              <a:t>response to </a:t>
            </a:r>
            <a:r>
              <a:rPr lang="en-US" sz="2000" dirty="0"/>
              <a:t>light and gravity</a:t>
            </a:r>
          </a:p>
          <a:p>
            <a:pPr marL="682625" indent="-355600">
              <a:buClr>
                <a:srgbClr val="0070C0"/>
              </a:buClr>
              <a:buSzPct val="80000"/>
              <a:buFont typeface="Wingdings" panose="05000000000000000000" pitchFamily="2" charset="2"/>
              <a:buChar char="§"/>
            </a:pPr>
            <a:r>
              <a:rPr lang="en-US" sz="2000" dirty="0" smtClean="0"/>
              <a:t>auxin </a:t>
            </a:r>
            <a:r>
              <a:rPr lang="en-US" sz="2000" dirty="0"/>
              <a:t>stimulates cell elongation</a:t>
            </a:r>
          </a:p>
          <a:p>
            <a:pPr marL="355600" indent="-355600">
              <a:buClr>
                <a:srgbClr val="0070C0"/>
              </a:buClr>
              <a:buSzPct val="80000"/>
              <a:buFont typeface="Wingdings 3" panose="05040102010807070707" pitchFamily="18" charset="2"/>
              <a:buChar char=""/>
            </a:pPr>
            <a:r>
              <a:rPr lang="en-US" sz="2000" dirty="0" smtClean="0"/>
              <a:t>Describe </a:t>
            </a:r>
            <a:r>
              <a:rPr lang="en-US" sz="2000" dirty="0"/>
              <a:t>the use in </a:t>
            </a:r>
            <a:r>
              <a:rPr lang="en-US" sz="2000" dirty="0" smtClean="0"/>
              <a:t>weed-killers </a:t>
            </a:r>
            <a:r>
              <a:rPr lang="en-US" sz="2000" dirty="0"/>
              <a:t>of </a:t>
            </a:r>
            <a:r>
              <a:rPr lang="en-US" sz="2000" dirty="0" smtClean="0"/>
              <a:t>the synthetic </a:t>
            </a:r>
            <a:r>
              <a:rPr lang="en-US" sz="2000" dirty="0"/>
              <a:t>plant hormone 2,4-D</a:t>
            </a:r>
          </a:p>
        </p:txBody>
      </p:sp>
    </p:spTree>
    <p:extLst>
      <p:ext uri="{BB962C8B-B14F-4D97-AF65-F5344CB8AC3E}">
        <p14:creationId xmlns:p14="http://schemas.microsoft.com/office/powerpoint/2010/main" val="86326506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grpSp>
        <p:nvGrpSpPr>
          <p:cNvPr id="4" name="Group 3"/>
          <p:cNvGrpSpPr/>
          <p:nvPr/>
        </p:nvGrpSpPr>
        <p:grpSpPr>
          <a:xfrm>
            <a:off x="179512" y="1109327"/>
            <a:ext cx="8712967" cy="5488025"/>
            <a:chOff x="179512" y="6669360"/>
            <a:chExt cx="8712967" cy="5017919"/>
          </a:xfrm>
        </p:grpSpPr>
        <p:sp>
          <p:nvSpPr>
            <p:cNvPr id="5" name="Rectangle 4"/>
            <p:cNvSpPr/>
            <p:nvPr/>
          </p:nvSpPr>
          <p:spPr>
            <a:xfrm>
              <a:off x="179512" y="7101408"/>
              <a:ext cx="8712967" cy="4585871"/>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a:latin typeface="Arial" panose="020B0604020202020204" pitchFamily="34" charset="0"/>
                  <a:cs typeface="Arial" panose="020B0604020202020204" pitchFamily="34" charset="0"/>
                </a:rPr>
                <a:t>neurones and how they work</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reflex </a:t>
              </a:r>
              <a:r>
                <a:rPr lang="en-US" sz="3860" dirty="0">
                  <a:latin typeface="Arial" panose="020B0604020202020204" pitchFamily="34" charset="0"/>
                  <a:cs typeface="Arial" panose="020B0604020202020204" pitchFamily="34" charset="0"/>
                </a:rPr>
                <a:t>actions </a:t>
              </a:r>
              <a:endParaRPr lang="en-US" sz="3860" dirty="0" smtClean="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synapses</a:t>
              </a:r>
              <a:endParaRPr lang="en-US" sz="3860"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the </a:t>
              </a:r>
              <a:r>
                <a:rPr lang="en-US" sz="3860" dirty="0">
                  <a:latin typeface="Arial" panose="020B0604020202020204" pitchFamily="34" charset="0"/>
                  <a:cs typeface="Arial" panose="020B0604020202020204" pitchFamily="34" charset="0"/>
                </a:rPr>
                <a:t>structure and function of the eye</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hormones</a:t>
              </a:r>
              <a:r>
                <a:rPr lang="en-US" sz="3860" dirty="0">
                  <a:latin typeface="Arial" panose="020B0604020202020204" pitchFamily="34" charset="0"/>
                  <a:cs typeface="Arial" panose="020B0604020202020204" pitchFamily="34" charset="0"/>
                </a:rPr>
                <a:t>, including adrenaline, insulin, oestrogen and testosterone</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how </a:t>
              </a:r>
              <a:r>
                <a:rPr lang="en-US" sz="3860" dirty="0">
                  <a:latin typeface="Arial" panose="020B0604020202020204" pitchFamily="34" charset="0"/>
                  <a:cs typeface="Arial" panose="020B0604020202020204" pitchFamily="34" charset="0"/>
                </a:rPr>
                <a:t>plants respond to stimuli</a:t>
              </a:r>
            </a:p>
          </p:txBody>
        </p:sp>
        <p:sp>
          <p:nvSpPr>
            <p:cNvPr id="6"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a:solidFill>
                    <a:schemeClr val="tx1"/>
                  </a:solidFill>
                  <a:latin typeface="Arial" panose="020B0604020202020204" pitchFamily="34" charset="0"/>
                  <a:cs typeface="Arial" panose="020B0604020202020204" pitchFamily="34" charset="0"/>
                </a:rPr>
                <a:t>In this chapter, you will find out about:</a:t>
              </a:r>
            </a:p>
          </p:txBody>
        </p:sp>
      </p:grpSp>
      <p:sp>
        <p:nvSpPr>
          <p:cNvPr id="7" name="Round Same Side Corner Rectangle 6">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161</a:t>
            </a: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161</a:t>
            </a:r>
          </a:p>
        </p:txBody>
      </p:sp>
      <p:sp>
        <p:nvSpPr>
          <p:cNvPr id="3" name="Rounded Rectangle 2"/>
          <p:cNvSpPr/>
          <p:nvPr/>
        </p:nvSpPr>
        <p:spPr>
          <a:xfrm>
            <a:off x="179512" y="1131370"/>
            <a:ext cx="8712968" cy="5537990"/>
          </a:xfrm>
          <a:prstGeom prst="roundRect">
            <a:avLst>
              <a:gd name="adj" fmla="val 4118"/>
            </a:avLst>
          </a:prstGeom>
          <a:solidFill>
            <a:schemeClr val="accent3">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1600" b="1" dirty="0" smtClean="0">
                <a:solidFill>
                  <a:srgbClr val="C00000"/>
                </a:solidFill>
              </a:rPr>
              <a:t>Reaction </a:t>
            </a:r>
            <a:r>
              <a:rPr lang="en-US" sz="1600" b="1" dirty="0">
                <a:solidFill>
                  <a:srgbClr val="C00000"/>
                </a:solidFill>
              </a:rPr>
              <a:t>times</a:t>
            </a:r>
          </a:p>
          <a:p>
            <a:pPr marL="292100" indent="-292100">
              <a:buClr>
                <a:srgbClr val="0070C0"/>
              </a:buClr>
              <a:buSzPct val="80000"/>
              <a:buFont typeface="Wingdings 3" panose="05040102010807070707" pitchFamily="18" charset="2"/>
              <a:buChar char=""/>
            </a:pPr>
            <a:r>
              <a:rPr lang="en-US" sz="1600" dirty="0"/>
              <a:t>Having a fast reaction time is important in many sports, but in a short sprint event it could make the difference between a gold medal and a silver one.</a:t>
            </a:r>
          </a:p>
          <a:p>
            <a:pPr marL="292100" indent="-292100">
              <a:buClr>
                <a:srgbClr val="0070C0"/>
              </a:buClr>
              <a:buSzPct val="80000"/>
              <a:buFont typeface="Wingdings 3" panose="05040102010807070707" pitchFamily="18" charset="2"/>
              <a:buChar char=""/>
            </a:pPr>
            <a:r>
              <a:rPr lang="en-US" sz="1600" dirty="0"/>
              <a:t>Sprint races are started with a gun. Because sound takes time to travel, it would not be fair for the carter to stand at one end of the starting line and </a:t>
            </a:r>
            <a:r>
              <a:rPr lang="en-US" sz="1600" dirty="0" smtClean="0"/>
              <a:t>simply </a:t>
            </a:r>
            <a:r>
              <a:rPr lang="en-US" sz="1600" dirty="0"/>
              <a:t>fire the gun - the sound would take </a:t>
            </a:r>
            <a:r>
              <a:rPr lang="en-US" sz="1600" dirty="0" smtClean="0"/>
              <a:t>longer to </a:t>
            </a:r>
            <a:r>
              <a:rPr lang="en-US" sz="1600" dirty="0"/>
              <a:t>reach the runner furthest away from him, so </a:t>
            </a:r>
            <a:r>
              <a:rPr lang="en-US" sz="1600" dirty="0" smtClean="0"/>
              <a:t>they would </a:t>
            </a:r>
            <a:r>
              <a:rPr lang="en-US" sz="1600" dirty="0"/>
              <a:t>be at a significant disadvantage. Instead, </a:t>
            </a:r>
            <a:r>
              <a:rPr lang="en-US" sz="1600" dirty="0" smtClean="0"/>
              <a:t>the firing </a:t>
            </a:r>
            <a:r>
              <a:rPr lang="en-US" sz="1600" dirty="0"/>
              <a:t>of the gun is silent, and is transmitted as an electrical signal along wires (which you can see in Figure 13.1) to individual speakers in each runner’s starting blocks. Each runner should hear the sound of the gun at exactly the same moment.</a:t>
            </a:r>
          </a:p>
          <a:p>
            <a:pPr marL="292100" indent="-292100">
              <a:buClr>
                <a:srgbClr val="0070C0"/>
              </a:buClr>
              <a:buSzPct val="80000"/>
              <a:buFont typeface="Wingdings 3" panose="05040102010807070707" pitchFamily="18" charset="2"/>
              <a:buChar char=""/>
            </a:pPr>
            <a:r>
              <a:rPr lang="en-US" sz="1600" dirty="0"/>
              <a:t>In the 100 m final in the 2012 Olympics, Usain Bolts reaction time between hearing the gun and pushing off from his blocks was </a:t>
            </a:r>
            <a:r>
              <a:rPr lang="en-US" sz="1600" dirty="0" smtClean="0"/>
              <a:t>0.165s</a:t>
            </a:r>
            <a:r>
              <a:rPr lang="en-US" sz="1600" dirty="0"/>
              <a:t>. He won gold. The athletes who won silver and bronze medals - Yohan Blake and Justin Gatlin </a:t>
            </a:r>
            <a:r>
              <a:rPr lang="en-US" sz="1600" dirty="0" smtClean="0"/>
              <a:t/>
            </a:r>
            <a:br>
              <a:rPr lang="en-US" sz="1600" dirty="0" smtClean="0"/>
            </a:br>
            <a:r>
              <a:rPr lang="en-US" sz="1600" dirty="0" smtClean="0"/>
              <a:t>- </a:t>
            </a:r>
            <a:r>
              <a:rPr lang="en-US" sz="1600" dirty="0"/>
              <a:t>had reaction times of 0.179 and </a:t>
            </a:r>
            <a:r>
              <a:rPr lang="en-US" sz="1600" dirty="0" smtClean="0"/>
              <a:t>0.178s respectively</a:t>
            </a:r>
            <a:r>
              <a:rPr lang="en-US" sz="1600" dirty="0"/>
              <a:t>. </a:t>
            </a:r>
            <a:r>
              <a:rPr lang="en-US" sz="1600" dirty="0" smtClean="0"/>
              <a:t/>
            </a:r>
            <a:br>
              <a:rPr lang="en-US" sz="1600" dirty="0" smtClean="0"/>
            </a:br>
            <a:r>
              <a:rPr lang="en-US" sz="1600" dirty="0" smtClean="0"/>
              <a:t>However</a:t>
            </a:r>
            <a:r>
              <a:rPr lang="en-US" sz="1600" dirty="0"/>
              <a:t>, these </a:t>
            </a:r>
            <a:r>
              <a:rPr lang="en-US" sz="1600" dirty="0" smtClean="0"/>
              <a:t>were </a:t>
            </a:r>
            <a:r>
              <a:rPr lang="en-US" sz="1600" dirty="0"/>
              <a:t>not the fastest reaction times in </a:t>
            </a:r>
            <a:r>
              <a:rPr lang="en-US" sz="1600" dirty="0" smtClean="0"/>
              <a:t/>
            </a:r>
            <a:br>
              <a:rPr lang="en-US" sz="1600" dirty="0" smtClean="0"/>
            </a:br>
            <a:r>
              <a:rPr lang="en-US" sz="1600" dirty="0" smtClean="0"/>
              <a:t>that </a:t>
            </a:r>
            <a:r>
              <a:rPr lang="en-US" sz="1600" dirty="0"/>
              <a:t>race; the </a:t>
            </a:r>
            <a:r>
              <a:rPr lang="en-US" sz="1600" dirty="0" smtClean="0"/>
              <a:t>fastest </a:t>
            </a:r>
            <a:r>
              <a:rPr lang="en-US" sz="1600" dirty="0"/>
              <a:t>of all was that of </a:t>
            </a:r>
            <a:r>
              <a:rPr lang="en-US" sz="1600" dirty="0" err="1"/>
              <a:t>Churandy</a:t>
            </a:r>
            <a:r>
              <a:rPr lang="en-US" sz="1600" dirty="0"/>
              <a:t> </a:t>
            </a:r>
            <a:r>
              <a:rPr lang="en-US" sz="1600" dirty="0" smtClean="0"/>
              <a:t/>
            </a:r>
            <a:br>
              <a:rPr lang="en-US" sz="1600" dirty="0" smtClean="0"/>
            </a:br>
            <a:r>
              <a:rPr lang="en-US" sz="1600" dirty="0" smtClean="0"/>
              <a:t>Martina</a:t>
            </a:r>
            <a:r>
              <a:rPr lang="en-US" sz="1600" dirty="0"/>
              <a:t>, which </a:t>
            </a:r>
            <a:r>
              <a:rPr lang="en-US" sz="1600" dirty="0" smtClean="0"/>
              <a:t>was </a:t>
            </a:r>
            <a:r>
              <a:rPr lang="en-US" sz="1600" dirty="0"/>
              <a:t>only 0.139s.</a:t>
            </a:r>
          </a:p>
          <a:p>
            <a:pPr marL="292100" indent="-292100">
              <a:buClr>
                <a:srgbClr val="0070C0"/>
              </a:buClr>
              <a:buSzPct val="80000"/>
              <a:buFont typeface="Wingdings 3" panose="05040102010807070707" pitchFamily="18" charset="2"/>
              <a:buChar char=""/>
            </a:pPr>
            <a:r>
              <a:rPr lang="en-US" sz="1600" dirty="0"/>
              <a:t>Most people’s reaction times are longer than this, </a:t>
            </a:r>
            <a:r>
              <a:rPr lang="en-US" sz="1600" dirty="0" smtClean="0"/>
              <a:t/>
            </a:r>
            <a:br>
              <a:rPr lang="en-US" sz="1600" dirty="0" smtClean="0"/>
            </a:br>
            <a:r>
              <a:rPr lang="en-US" sz="1600" dirty="0" smtClean="0"/>
              <a:t>often </a:t>
            </a:r>
            <a:r>
              <a:rPr lang="en-US" sz="1600" dirty="0"/>
              <a:t>around </a:t>
            </a:r>
            <a:r>
              <a:rPr lang="en-US" sz="1600" dirty="0" smtClean="0"/>
              <a:t>0.2s </a:t>
            </a:r>
            <a:r>
              <a:rPr lang="en-US" sz="1600" dirty="0"/>
              <a:t>or more. Sprinters whose ‘reaction </a:t>
            </a:r>
            <a:r>
              <a:rPr lang="en-US" sz="1600" dirty="0" smtClean="0"/>
              <a:t/>
            </a:r>
            <a:br>
              <a:rPr lang="en-US" sz="1600" dirty="0" smtClean="0"/>
            </a:br>
            <a:r>
              <a:rPr lang="en-US" sz="1600" dirty="0" smtClean="0"/>
              <a:t>time</a:t>
            </a:r>
            <a:r>
              <a:rPr lang="en-US" sz="1600" dirty="0"/>
              <a:t>’ is measured at less than </a:t>
            </a:r>
            <a:r>
              <a:rPr lang="en-US" sz="1600" dirty="0" smtClean="0"/>
              <a:t>0.1s </a:t>
            </a:r>
            <a:r>
              <a:rPr lang="en-US" sz="1600" dirty="0"/>
              <a:t>are judged to </a:t>
            </a:r>
            <a:r>
              <a:rPr lang="en-US" sz="1600" dirty="0" smtClean="0"/>
              <a:t/>
            </a:r>
            <a:br>
              <a:rPr lang="en-US" sz="1600" dirty="0" smtClean="0"/>
            </a:br>
            <a:r>
              <a:rPr lang="en-US" sz="1600" dirty="0" smtClean="0"/>
              <a:t>have </a:t>
            </a:r>
            <a:r>
              <a:rPr lang="en-US" sz="1600" dirty="0"/>
              <a:t>pushed off before the gun was fired - and </a:t>
            </a:r>
            <a:r>
              <a:rPr lang="en-US" sz="1600" dirty="0" smtClean="0"/>
              <a:t/>
            </a:r>
            <a:br>
              <a:rPr lang="en-US" sz="1600" dirty="0" smtClean="0"/>
            </a:br>
            <a:r>
              <a:rPr lang="en-US" sz="1600" dirty="0" smtClean="0"/>
              <a:t>disqualified</a:t>
            </a:r>
            <a:r>
              <a:rPr lang="en-US" sz="1600" dirty="0"/>
              <a:t>.</a:t>
            </a:r>
          </a:p>
        </p:txBody>
      </p:sp>
      <p:sp>
        <p:nvSpPr>
          <p:cNvPr id="2" name="Rectangle 1"/>
          <p:cNvSpPr/>
          <p:nvPr/>
        </p:nvSpPr>
        <p:spPr>
          <a:xfrm>
            <a:off x="5580112" y="5877272"/>
            <a:ext cx="3214104" cy="800219"/>
          </a:xfrm>
          <a:prstGeom prst="rect">
            <a:avLst/>
          </a:prstGeom>
        </p:spPr>
        <p:txBody>
          <a:bodyPr wrap="square" lIns="0" tIns="0" rIns="0" bIns="0">
            <a:spAutoFit/>
          </a:bodyPr>
          <a:lstStyle/>
          <a:p>
            <a:r>
              <a:rPr lang="en-US" sz="1300" b="1" dirty="0" smtClean="0"/>
              <a:t>Figure 13.1 - </a:t>
            </a:r>
            <a:r>
              <a:rPr lang="en-US" sz="1300" dirty="0" smtClean="0"/>
              <a:t>Starting </a:t>
            </a:r>
            <a:r>
              <a:rPr lang="en-US" sz="1300" dirty="0"/>
              <a:t>blocks have sensors that measure the time between the sound of the gun and the :of the runner’s feet against the block.</a:t>
            </a:r>
          </a:p>
        </p:txBody>
      </p:sp>
      <p:pic>
        <p:nvPicPr>
          <p:cNvPr id="1026" name="Picture 2" descr="Image result for 2012 olympic 100m starting bloc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80112" y="4149081"/>
            <a:ext cx="3240361" cy="1692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40257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13.1 - Coordination In Animals</a:t>
            </a:r>
            <a:endParaRPr lang="en-US" dirty="0"/>
          </a:p>
        </p:txBody>
      </p:sp>
      <p:sp>
        <p:nvSpPr>
          <p:cNvPr id="34" name="Rectangle 33"/>
          <p:cNvSpPr/>
          <p:nvPr/>
        </p:nvSpPr>
        <p:spPr>
          <a:xfrm>
            <a:off x="179512" y="1124744"/>
            <a:ext cx="5184575"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Changes </a:t>
            </a:r>
            <a:r>
              <a:rPr lang="en-US" sz="2000" dirty="0"/>
              <a:t>in an organism’s environment are called stimuli (singular: stimulus) and are sensed by </a:t>
            </a:r>
            <a:r>
              <a:rPr lang="en-US" sz="2000" dirty="0" err="1"/>
              <a:t>specialised</a:t>
            </a:r>
            <a:r>
              <a:rPr lang="en-US" sz="2000" dirty="0"/>
              <a:t> cells called receptors. The organism responds using effectors. Muscles are effectors, and may respond to a stimulus by contracting</a:t>
            </a:r>
            <a:r>
              <a:rPr lang="en-US" sz="2000" dirty="0" smtClean="0"/>
              <a:t>.</a:t>
            </a:r>
          </a:p>
          <a:p>
            <a:pPr marL="355600" indent="-355600">
              <a:buClr>
                <a:srgbClr val="0070C0"/>
              </a:buClr>
              <a:buSzPct val="80000"/>
              <a:buFont typeface="Wingdings 3" panose="05040102010807070707" pitchFamily="18" charset="2"/>
              <a:buChar char=""/>
            </a:pPr>
            <a:r>
              <a:rPr lang="en-US" sz="2000" dirty="0" smtClean="0"/>
              <a:t>Glands </a:t>
            </a:r>
            <a:r>
              <a:rPr lang="en-US" sz="2000" dirty="0"/>
              <a:t>can also be effectors. For example, if you smell good food cooking, your salivary glands may respond by secreting saliva.</a:t>
            </a:r>
          </a:p>
          <a:p>
            <a:pPr marL="355600" indent="-355600">
              <a:buClr>
                <a:srgbClr val="0070C0"/>
              </a:buClr>
              <a:buSzPct val="80000"/>
              <a:buFont typeface="Wingdings 3" panose="05040102010807070707" pitchFamily="18" charset="2"/>
              <a:buChar char=""/>
            </a:pPr>
            <a:r>
              <a:rPr lang="en-US" sz="2000" dirty="0"/>
              <a:t>Animals need fast and efficient communication systems between their receptors and effectors. This is partly because most animals move in search of food. </a:t>
            </a:r>
            <a:endParaRPr lang="en-US" sz="2000" dirty="0" smtClean="0"/>
          </a:p>
          <a:p>
            <a:pPr marL="355600" indent="-355600">
              <a:buClr>
                <a:srgbClr val="0070C0"/>
              </a:buClr>
              <a:buSzPct val="80000"/>
              <a:buFont typeface="Wingdings 3" panose="05040102010807070707" pitchFamily="18" charset="2"/>
              <a:buChar char=""/>
            </a:pPr>
            <a:r>
              <a:rPr lang="en-US" sz="2000" dirty="0" smtClean="0"/>
              <a:t>Many </a:t>
            </a:r>
            <a:r>
              <a:rPr lang="en-US" sz="2000" dirty="0"/>
              <a:t>animals need to be able to respond very quickly to catch their food, or to avoid predators</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7125" y="5429183"/>
            <a:ext cx="3013346"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a:t>
            </a:r>
            <a:r>
              <a:rPr lang="en-US" dirty="0" err="1" smtClean="0"/>
              <a:t>Neuronez</a:t>
            </a:r>
            <a:endParaRPr lang="en-GB" dirty="0"/>
          </a:p>
        </p:txBody>
      </p:sp>
      <p:pic>
        <p:nvPicPr>
          <p:cNvPr id="3" name="Picture 2" descr="Image result for A Human Motor Neuro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7" y="1124743"/>
            <a:ext cx="3528393" cy="432619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807125" y="6197242"/>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sp>
        <p:nvSpPr>
          <p:cNvPr id="9" name="TextBox 8">
            <a:hlinkClick r:id="rId5" action="ppaction://hlinksldjump"/>
          </p:cNvPr>
          <p:cNvSpPr txBox="1"/>
          <p:nvPr/>
        </p:nvSpPr>
        <p:spPr>
          <a:xfrm>
            <a:off x="8316416" y="3017569"/>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0673100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13.1 - Coordination In Animals</a:t>
            </a:r>
            <a:endParaRPr lang="en-US" dirty="0"/>
          </a:p>
        </p:txBody>
      </p:sp>
      <p:sp>
        <p:nvSpPr>
          <p:cNvPr id="34" name="Rectangle 33"/>
          <p:cNvSpPr/>
          <p:nvPr/>
        </p:nvSpPr>
        <p:spPr>
          <a:xfrm>
            <a:off x="179513" y="1124744"/>
            <a:ext cx="5688632"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To </a:t>
            </a:r>
            <a:r>
              <a:rPr lang="en-US" sz="2000" dirty="0"/>
              <a:t>make sure that the right effectors respond at the right time, there needs to be some kind of communication system between receptors and effectors. If you touch something hot, pain receptors on your fingertips send an impulse to your arm muscles to tell them to contract, pulling your hand away from the hot surface. The way in which receptors pick up stimuli, and then pass information on to effectors, is called </a:t>
            </a:r>
            <a:r>
              <a:rPr lang="en-US" sz="2000" b="1" dirty="0">
                <a:solidFill>
                  <a:srgbClr val="FF0000"/>
                </a:solidFill>
              </a:rPr>
              <a:t>coordination</a:t>
            </a:r>
            <a:r>
              <a:rPr lang="en-US" sz="2000" dirty="0"/>
              <a:t>.</a:t>
            </a:r>
          </a:p>
          <a:p>
            <a:pPr marL="355600" indent="-355600">
              <a:buClr>
                <a:srgbClr val="0070C0"/>
              </a:buClr>
              <a:buSzPct val="80000"/>
              <a:buFont typeface="Wingdings 3" panose="05040102010807070707" pitchFamily="18" charset="2"/>
              <a:buChar char=""/>
            </a:pPr>
            <a:r>
              <a:rPr lang="en-US" sz="2000" dirty="0"/>
              <a:t>Most animals have two methods of sending information from receptors to effectors. The fastest is by means of nerves. The receptors and nerves make up the animal’s nervous system. A slower method, but still a very important one, is by means of chemicals called hormones. Hormones are part of the endocrine system.</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1631" y="5229200"/>
            <a:ext cx="3018841"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Neurone</a:t>
            </a:r>
            <a:endParaRPr lang="en-GB" dirty="0"/>
          </a:p>
        </p:txBody>
      </p:sp>
      <p:pic>
        <p:nvPicPr>
          <p:cNvPr id="6" name="Picture 5" descr="Image result for A Human Motor Neuro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01631" y="1124744"/>
            <a:ext cx="3085355" cy="388716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5796136" y="6165304"/>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sp>
        <p:nvSpPr>
          <p:cNvPr id="8" name="TextBox 7">
            <a:hlinkClick r:id="rId5" action="ppaction://hlinksldjump"/>
          </p:cNvPr>
          <p:cNvSpPr txBox="1"/>
          <p:nvPr/>
        </p:nvSpPr>
        <p:spPr>
          <a:xfrm>
            <a:off x="8316416" y="28529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5770530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3" y="1124744"/>
            <a:ext cx="5688632" cy="5501506"/>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1850" dirty="0"/>
              <a:t>The human nervous system is made of special cells called </a:t>
            </a:r>
            <a:r>
              <a:rPr lang="en-US" sz="1850" b="1" dirty="0">
                <a:solidFill>
                  <a:srgbClr val="FF0000"/>
                </a:solidFill>
              </a:rPr>
              <a:t>neurones</a:t>
            </a:r>
            <a:r>
              <a:rPr lang="en-US" sz="1850" dirty="0"/>
              <a:t>. Figure 13.2 illustrates a particular type of neurone called a motor neurone.</a:t>
            </a:r>
          </a:p>
          <a:p>
            <a:pPr marL="347663" indent="-347663">
              <a:buClr>
                <a:srgbClr val="0070C0"/>
              </a:buClr>
              <a:buSzPct val="80000"/>
              <a:buFont typeface="Wingdings 3" panose="05040102010807070707" pitchFamily="18" charset="2"/>
              <a:buChar char=""/>
            </a:pPr>
            <a:r>
              <a:rPr lang="en-US" sz="1850" dirty="0"/>
              <a:t>Neurones contain the same basic parts as any animal cell. Each has a nucleus, </a:t>
            </a:r>
            <a:r>
              <a:rPr lang="en-US" sz="1850" b="1" dirty="0">
                <a:solidFill>
                  <a:srgbClr val="FF0000"/>
                </a:solidFill>
              </a:rPr>
              <a:t>cytoplasm</a:t>
            </a:r>
            <a:r>
              <a:rPr lang="en-US" sz="1850" dirty="0"/>
              <a:t>, and a cell membrane. However, their structure is specially adapted to be able to carry messages very quickly.</a:t>
            </a:r>
          </a:p>
          <a:p>
            <a:pPr marL="347663" indent="-347663">
              <a:buClr>
                <a:srgbClr val="0070C0"/>
              </a:buClr>
              <a:buSzPct val="80000"/>
              <a:buFont typeface="Wingdings 3" panose="05040102010807070707" pitchFamily="18" charset="2"/>
              <a:buChar char=""/>
            </a:pPr>
            <a:r>
              <a:rPr lang="en-US" sz="1850" dirty="0"/>
              <a:t>To enable them to do this, they have long, thin </a:t>
            </a:r>
            <a:r>
              <a:rPr lang="en-US" sz="1850" dirty="0" err="1"/>
              <a:t>fibres</a:t>
            </a:r>
            <a:r>
              <a:rPr lang="en-US" sz="1850" dirty="0"/>
              <a:t> of cytoplasm stretching out from the cell body. The longest fibre in Figure 13.2 is called an </a:t>
            </a:r>
            <a:r>
              <a:rPr lang="en-US" sz="1850" b="1" dirty="0">
                <a:solidFill>
                  <a:srgbClr val="FF0000"/>
                </a:solidFill>
              </a:rPr>
              <a:t>axon</a:t>
            </a:r>
            <a:r>
              <a:rPr lang="en-US" sz="1850" dirty="0"/>
              <a:t>. Axons can be more than a </a:t>
            </a:r>
            <a:r>
              <a:rPr lang="en-US" sz="1850" dirty="0" err="1"/>
              <a:t>metre</a:t>
            </a:r>
            <a:r>
              <a:rPr lang="en-US" sz="1850" dirty="0"/>
              <a:t> long. The shorter </a:t>
            </a:r>
            <a:r>
              <a:rPr lang="en-US" sz="1850" dirty="0" err="1"/>
              <a:t>fibres</a:t>
            </a:r>
            <a:r>
              <a:rPr lang="en-US" sz="1850" dirty="0"/>
              <a:t> are called </a:t>
            </a:r>
            <a:r>
              <a:rPr lang="en-US" sz="1850" b="1" dirty="0" err="1">
                <a:solidFill>
                  <a:srgbClr val="FF0000"/>
                </a:solidFill>
              </a:rPr>
              <a:t>dendrons</a:t>
            </a:r>
            <a:r>
              <a:rPr lang="en-US" sz="1850" b="1" dirty="0">
                <a:solidFill>
                  <a:srgbClr val="FF0000"/>
                </a:solidFill>
              </a:rPr>
              <a:t> </a:t>
            </a:r>
            <a:r>
              <a:rPr lang="en-US" sz="1850" dirty="0"/>
              <a:t>or dendrites.</a:t>
            </a:r>
          </a:p>
          <a:p>
            <a:pPr marL="347663" indent="-347663">
              <a:buClr>
                <a:srgbClr val="0070C0"/>
              </a:buClr>
              <a:buSzPct val="80000"/>
              <a:buFont typeface="Wingdings 3" panose="05040102010807070707" pitchFamily="18" charset="2"/>
              <a:buChar char=""/>
            </a:pPr>
            <a:r>
              <a:rPr lang="en-US" sz="1850" dirty="0"/>
              <a:t>The dendrites pick up electrical signals from other neurones lying nearby. These signals are called </a:t>
            </a:r>
            <a:r>
              <a:rPr lang="en-US" sz="1850" b="1" dirty="0">
                <a:solidFill>
                  <a:srgbClr val="FF0000"/>
                </a:solidFill>
              </a:rPr>
              <a:t>nerve impulses</a:t>
            </a:r>
            <a:r>
              <a:rPr lang="en-US" sz="1850" dirty="0" smtClean="0"/>
              <a:t>. The </a:t>
            </a:r>
            <a:r>
              <a:rPr lang="en-US" sz="1850" dirty="0"/>
              <a:t>signal passes to the cell body, then along the axon, which might pass it to another neurone.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1631" y="5229200"/>
            <a:ext cx="3018841"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Neurone</a:t>
            </a:r>
            <a:endParaRPr lang="en-GB" dirty="0"/>
          </a:p>
        </p:txBody>
      </p:sp>
      <p:sp>
        <p:nvSpPr>
          <p:cNvPr id="7" name="TextBox 6">
            <a:hlinkClick r:id="rId3" action="ppaction://hlinkfile"/>
          </p:cNvPr>
          <p:cNvSpPr txBox="1"/>
          <p:nvPr/>
        </p:nvSpPr>
        <p:spPr>
          <a:xfrm>
            <a:off x="5796136" y="6165304"/>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pic>
        <p:nvPicPr>
          <p:cNvPr id="8" name="Picture 7" descr="Image result for A Human Motor Neuro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01631" y="1124744"/>
            <a:ext cx="3085355" cy="388716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16416" y="3017569"/>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8025659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760640" cy="5586145"/>
          </a:xfrm>
          <a:prstGeom prst="rect">
            <a:avLst/>
          </a:prstGeom>
        </p:spPr>
        <p:txBody>
          <a:bodyPr wrap="square">
            <a:spAutoFit/>
          </a:bodyPr>
          <a:lstStyle/>
          <a:p>
            <a:pPr>
              <a:buClr>
                <a:srgbClr val="0070C0"/>
              </a:buClr>
              <a:buSzPct val="80000"/>
            </a:pPr>
            <a:r>
              <a:rPr lang="en-US" sz="2100" b="1" dirty="0" smtClean="0">
                <a:solidFill>
                  <a:srgbClr val="C00000"/>
                </a:solidFill>
              </a:rPr>
              <a:t>The </a:t>
            </a:r>
            <a:r>
              <a:rPr lang="en-US" sz="2100" b="1" dirty="0">
                <a:solidFill>
                  <a:srgbClr val="C00000"/>
                </a:solidFill>
              </a:rPr>
              <a:t>central nervous system</a:t>
            </a:r>
          </a:p>
          <a:p>
            <a:pPr marL="347663" indent="-347663">
              <a:buClr>
                <a:srgbClr val="0070C0"/>
              </a:buClr>
              <a:buSzPct val="80000"/>
              <a:buFont typeface="Wingdings 3" panose="05040102010807070707" pitchFamily="18" charset="2"/>
              <a:buChar char=""/>
            </a:pPr>
            <a:r>
              <a:rPr lang="en-US" sz="2100" dirty="0"/>
              <a:t>All mammals (and many other animals) have a central nervous system (CNS) and a peripheral nervous system. The CNS is made up of the brain and spinal cord (Figure 13.3). The peripheral nervous system is made up of nerves and receptors.</a:t>
            </a:r>
          </a:p>
          <a:p>
            <a:pPr marL="347663" indent="-347663">
              <a:buClr>
                <a:srgbClr val="0070C0"/>
              </a:buClr>
              <a:buSzPct val="80000"/>
              <a:buFont typeface="Wingdings 3" panose="05040102010807070707" pitchFamily="18" charset="2"/>
              <a:buChar char=""/>
            </a:pPr>
            <a:r>
              <a:rPr lang="en-US" sz="2100" dirty="0"/>
              <a:t>Like the rest of the nervous system, the CNS is made </a:t>
            </a:r>
            <a:r>
              <a:rPr lang="en-US" sz="2100" dirty="0" smtClean="0"/>
              <a:t>up </a:t>
            </a:r>
            <a:r>
              <a:rPr lang="en-US" sz="2100" dirty="0"/>
              <a:t>of neurones. Its role is to coordinate the messages travelling through the nervous system.</a:t>
            </a:r>
          </a:p>
          <a:p>
            <a:pPr marL="347663" indent="-347663">
              <a:buClr>
                <a:srgbClr val="0070C0"/>
              </a:buClr>
              <a:buSzPct val="80000"/>
              <a:buFont typeface="Wingdings 3" panose="05040102010807070707" pitchFamily="18" charset="2"/>
              <a:buChar char=""/>
            </a:pPr>
            <a:r>
              <a:rPr lang="en-US" sz="2100" dirty="0"/>
              <a:t>When a receptor detects a stimulus, it sends an electrical impulse to the brain or spinal cord. The train or spinal cord receives the impulse, and sends an impulse on, along the appropriate nerve </a:t>
            </a:r>
            <a:r>
              <a:rPr lang="en-US" sz="2100" dirty="0" err="1"/>
              <a:t>fibres</a:t>
            </a:r>
            <a:r>
              <a:rPr lang="en-US" sz="2100" dirty="0"/>
              <a:t>, to the expropriate effector.</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5940152" y="5733256"/>
            <a:ext cx="2952328" cy="923330"/>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13.03 – </a:t>
            </a:r>
            <a:r>
              <a:rPr lang="en-US" sz="2000" dirty="0" smtClean="0"/>
              <a:t>The Human Central Nervous System</a:t>
            </a:r>
            <a:endParaRPr lang="en-GB" sz="2000" dirty="0"/>
          </a:p>
        </p:txBody>
      </p:sp>
      <p:pic>
        <p:nvPicPr>
          <p:cNvPr id="4106" name="Picture 10" descr="Image result for human central nervous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7109"/>
          <a:stretch/>
        </p:blipFill>
        <p:spPr bwMode="auto">
          <a:xfrm>
            <a:off x="5940152" y="1165693"/>
            <a:ext cx="2952328" cy="448468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hlinkClick r:id="rId4" action="ppaction://hlinksldjump"/>
          </p:cNvPr>
          <p:cNvSpPr txBox="1"/>
          <p:nvPr/>
        </p:nvSpPr>
        <p:spPr>
          <a:xfrm>
            <a:off x="8316416" y="444988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3858025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8712968" cy="1938992"/>
          </a:xfrm>
          <a:prstGeom prst="rect">
            <a:avLst/>
          </a:prstGeom>
        </p:spPr>
        <p:txBody>
          <a:bodyPr wrap="square">
            <a:spAutoFit/>
          </a:bodyPr>
          <a:lstStyle/>
          <a:p>
            <a:pPr>
              <a:buClr>
                <a:srgbClr val="0070C0"/>
              </a:buClr>
              <a:buSzPct val="80000"/>
            </a:pPr>
            <a:r>
              <a:rPr lang="en-US" sz="2000" b="1" dirty="0" smtClean="0">
                <a:solidFill>
                  <a:srgbClr val="C00000"/>
                </a:solidFill>
              </a:rPr>
              <a:t>Reflex </a:t>
            </a:r>
            <a:r>
              <a:rPr lang="en-US" sz="2000" b="1" dirty="0">
                <a:solidFill>
                  <a:srgbClr val="C00000"/>
                </a:solidFill>
              </a:rPr>
              <a:t>arcs</a:t>
            </a:r>
          </a:p>
          <a:p>
            <a:pPr marL="347663" indent="-347663">
              <a:buClr>
                <a:srgbClr val="0070C0"/>
              </a:buClr>
              <a:buSzPct val="80000"/>
              <a:buFont typeface="Wingdings 3" panose="05040102010807070707" pitchFamily="18" charset="2"/>
              <a:buChar char=""/>
            </a:pPr>
            <a:r>
              <a:rPr lang="en-US" sz="2000" dirty="0"/>
              <a:t>Figures 13.4 and 13.5 show how these impulses are sent. If your hand touches a hot plate, an impulse is picked up by a sensory receptor in your finger. It travels to the spinal cord along the axon from the receptor cell. This cell is called a sensory neurone, because it is carrying an impulse from a sensory receptor (Figure 13.6</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179512" y="6319066"/>
            <a:ext cx="3672408"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13.04 – </a:t>
            </a:r>
            <a:r>
              <a:rPr lang="en-US" sz="2000" dirty="0" smtClean="0"/>
              <a:t>A Reflex Arc</a:t>
            </a:r>
            <a:endParaRPr lang="en-GB" sz="2000" dirty="0"/>
          </a:p>
        </p:txBody>
      </p:sp>
      <p:pic>
        <p:nvPicPr>
          <p:cNvPr id="7170" name="Picture 2" descr="Image result for reflex arc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224"/>
          <a:stretch/>
        </p:blipFill>
        <p:spPr bwMode="auto">
          <a:xfrm>
            <a:off x="3707905" y="3052825"/>
            <a:ext cx="5184576" cy="36165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1" y="3067213"/>
            <a:ext cx="3528393" cy="3170099"/>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2000" dirty="0"/>
              <a:t>In the spinal cord, the neurone passes an impulse on to several other neurones. Only one is shown in Figure 13.4. These neurones are called relay neurones, because they relay the impulse on to other neurones.</a:t>
            </a:r>
          </a:p>
        </p:txBody>
      </p:sp>
      <p:sp>
        <p:nvSpPr>
          <p:cNvPr id="10" name="TextBox 9">
            <a:hlinkClick r:id="rId4" action="ppaction://hlinksldjump"/>
          </p:cNvPr>
          <p:cNvSpPr txBox="1"/>
          <p:nvPr/>
        </p:nvSpPr>
        <p:spPr>
          <a:xfrm>
            <a:off x="8316416" y="221763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8323042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4968551" cy="4478149"/>
          </a:xfrm>
          <a:prstGeom prst="rect">
            <a:avLst/>
          </a:prstGeom>
        </p:spPr>
        <p:txBody>
          <a:bodyPr wrap="square">
            <a:spAutoFit/>
          </a:bodyPr>
          <a:lstStyle/>
          <a:p>
            <a:pPr>
              <a:buClr>
                <a:srgbClr val="0070C0"/>
              </a:buClr>
              <a:buSzPct val="80000"/>
            </a:pPr>
            <a:r>
              <a:rPr lang="en-US" sz="1900" b="1" dirty="0" smtClean="0">
                <a:solidFill>
                  <a:srgbClr val="C00000"/>
                </a:solidFill>
              </a:rPr>
              <a:t>Reflex </a:t>
            </a:r>
            <a:r>
              <a:rPr lang="en-US" sz="1900" b="1" dirty="0">
                <a:solidFill>
                  <a:srgbClr val="C00000"/>
                </a:solidFill>
              </a:rPr>
              <a:t>arcs</a:t>
            </a:r>
          </a:p>
          <a:p>
            <a:pPr marL="347663" indent="-347663">
              <a:buClr>
                <a:srgbClr val="0070C0"/>
              </a:buClr>
              <a:buSzPct val="80000"/>
              <a:buFont typeface="Wingdings 3" panose="05040102010807070707" pitchFamily="18" charset="2"/>
              <a:buChar char=""/>
            </a:pPr>
            <a:r>
              <a:rPr lang="en-US" sz="1900" dirty="0" smtClean="0"/>
              <a:t>The </a:t>
            </a:r>
            <a:r>
              <a:rPr lang="en-US" sz="1900" dirty="0"/>
              <a:t>relay neurones pass the impulse on to the brain. They also pass it on to an effector.</a:t>
            </a:r>
          </a:p>
          <a:p>
            <a:pPr marL="347663" indent="-347663">
              <a:buClr>
                <a:srgbClr val="0070C0"/>
              </a:buClr>
              <a:buSzPct val="80000"/>
              <a:buFont typeface="Wingdings 3" panose="05040102010807070707" pitchFamily="18" charset="2"/>
              <a:buChar char=""/>
            </a:pPr>
            <a:r>
              <a:rPr lang="en-US" sz="1900" dirty="0"/>
              <a:t>In this case, the effectors are the muscles in your arm. The impulse travels to the muscle along the axon of a motor neurone. The muscle then contracts, so that your hand is pulled away.</a:t>
            </a:r>
          </a:p>
          <a:p>
            <a:pPr marL="347663" indent="-347663">
              <a:buClr>
                <a:srgbClr val="0070C0"/>
              </a:buClr>
              <a:buSzPct val="80000"/>
              <a:buFont typeface="Wingdings 3" panose="05040102010807070707" pitchFamily="18" charset="2"/>
              <a:buChar char=""/>
            </a:pPr>
            <a:r>
              <a:rPr lang="en-US" sz="1900" dirty="0"/>
              <a:t>This sort of reaction is called a reflex action. You do not need to think about it. Your brain is made aware of it, but you only consciously </a:t>
            </a:r>
            <a:r>
              <a:rPr lang="en-US" sz="1900" dirty="0" err="1"/>
              <a:t>realise</a:t>
            </a:r>
            <a:r>
              <a:rPr lang="en-US" sz="1900" dirty="0"/>
              <a:t> what is happening after the message has been sent on to your muscles</a:t>
            </a:r>
            <a:r>
              <a:rPr lang="en-US" sz="1900" dirty="0" smtClean="0"/>
              <a:t>.</a:t>
            </a:r>
            <a:endParaRPr lang="en-US" sz="19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5580112" y="4541639"/>
            <a:ext cx="331236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13.05 – </a:t>
            </a:r>
            <a:r>
              <a:rPr lang="en-US" sz="2000" dirty="0" smtClean="0"/>
              <a:t>Schematic Diagram of a Reflex Arc</a:t>
            </a:r>
            <a:endParaRPr lang="en-GB" sz="2000" dirty="0"/>
          </a:p>
        </p:txBody>
      </p:sp>
      <p:pic>
        <p:nvPicPr>
          <p:cNvPr id="6146" name="Picture 2" descr="Image result for reflex arc schematic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148063" y="1124744"/>
            <a:ext cx="3744417" cy="32827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517232"/>
            <a:ext cx="8712968" cy="969496"/>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1900" dirty="0"/>
              <a:t>Reflex actions are very useful, because the message gets from the receptor to the effector as quickly as possible. You do not waste time in thinking about what to do</a:t>
            </a:r>
            <a:r>
              <a:rPr lang="en-US" sz="1900" dirty="0" smtClean="0"/>
              <a:t>.</a:t>
            </a:r>
            <a:endParaRPr lang="en-US" sz="1900" dirty="0"/>
          </a:p>
        </p:txBody>
      </p:sp>
      <p:sp>
        <p:nvSpPr>
          <p:cNvPr id="8" name="TextBox 7">
            <a:hlinkClick r:id="rId4" action="ppaction://hlinksldjump"/>
          </p:cNvPr>
          <p:cNvSpPr txBox="1"/>
          <p:nvPr/>
        </p:nvSpPr>
        <p:spPr>
          <a:xfrm>
            <a:off x="8316416" y="581803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0746607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Rectangle 11"/>
          <p:cNvSpPr/>
          <p:nvPr/>
        </p:nvSpPr>
        <p:spPr>
          <a:xfrm>
            <a:off x="251520" y="6053807"/>
            <a:ext cx="8640960"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13.6 – </a:t>
            </a:r>
            <a:r>
              <a:rPr lang="en-US" sz="2000" dirty="0" smtClean="0"/>
              <a:t>The structure of Sensory, Motor and Relay (Inter) Neurones</a:t>
            </a:r>
            <a:endParaRPr lang="en-GB" sz="2000" dirty="0"/>
          </a:p>
        </p:txBody>
      </p:sp>
      <p:pic>
        <p:nvPicPr>
          <p:cNvPr id="8198" name="Picture 6" descr="Image result for relay neuron impuls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0" t="14045" r="3360" b="4484"/>
          <a:stretch/>
        </p:blipFill>
        <p:spPr bwMode="auto">
          <a:xfrm>
            <a:off x="251521" y="1102015"/>
            <a:ext cx="8640960" cy="491927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16416" y="587727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19446832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040560" cy="5715411"/>
          </a:xfrm>
          <a:prstGeom prst="rect">
            <a:avLst/>
          </a:prstGeom>
        </p:spPr>
        <p:txBody>
          <a:bodyPr wrap="square">
            <a:spAutoFit/>
          </a:bodyPr>
          <a:lstStyle/>
          <a:p>
            <a:pPr>
              <a:buClr>
                <a:srgbClr val="0070C0"/>
              </a:buClr>
              <a:buSzPct val="80000"/>
            </a:pPr>
            <a:r>
              <a:rPr lang="en-US" sz="2030" b="1" dirty="0" smtClean="0">
                <a:solidFill>
                  <a:srgbClr val="C00000"/>
                </a:solidFill>
              </a:rPr>
              <a:t>Reflex </a:t>
            </a:r>
            <a:r>
              <a:rPr lang="en-US" sz="2030" b="1" dirty="0">
                <a:solidFill>
                  <a:srgbClr val="C00000"/>
                </a:solidFill>
              </a:rPr>
              <a:t>arcs</a:t>
            </a:r>
          </a:p>
          <a:p>
            <a:pPr marL="292100" indent="-292100">
              <a:buClr>
                <a:srgbClr val="0070C0"/>
              </a:buClr>
              <a:buSzPct val="80000"/>
              <a:buFont typeface="Wingdings 3" panose="05040102010807070707" pitchFamily="18" charset="2"/>
              <a:buChar char=""/>
            </a:pPr>
            <a:r>
              <a:rPr lang="en-US" sz="2030" dirty="0" smtClean="0"/>
              <a:t>The pathway along which the nerve impulse passes - the sensory neurone, relay neurones and motor neurone - is called a reflex arc. Figure 13.6 shows the structure of these three types of neurone.</a:t>
            </a:r>
          </a:p>
          <a:p>
            <a:pPr marL="292100" indent="-292100">
              <a:buClr>
                <a:srgbClr val="0070C0"/>
              </a:buClr>
              <a:buSzPct val="80000"/>
              <a:buFont typeface="Wingdings 3" panose="05040102010807070707" pitchFamily="18" charset="2"/>
              <a:buChar char=""/>
            </a:pPr>
            <a:r>
              <a:rPr lang="en-US" sz="2030" dirty="0" smtClean="0"/>
              <a:t>Figure 13.7 shows a persons reflex actions being tested - you may have had this test yourself. Another reflex action is described on page 168.</a:t>
            </a:r>
          </a:p>
          <a:p>
            <a:pPr marL="292100" indent="-292100">
              <a:buClr>
                <a:srgbClr val="0070C0"/>
              </a:buClr>
              <a:buSzPct val="80000"/>
              <a:buFont typeface="Wingdings 3" panose="05040102010807070707" pitchFamily="18" charset="2"/>
              <a:buChar char=""/>
            </a:pPr>
            <a:r>
              <a:rPr lang="en-US" sz="2030" dirty="0" smtClean="0"/>
              <a:t>Reflex actions are examples of involuntary actions. They are not under conscious control. Many of our actions, however, are voluntary. They happen because we decide to carry them out. For example, reading this book is a </a:t>
            </a:r>
            <a:r>
              <a:rPr lang="en-US" sz="2030" b="1" dirty="0" smtClean="0">
                <a:solidFill>
                  <a:srgbClr val="FF0000"/>
                </a:solidFill>
              </a:rPr>
              <a:t>voluntary action</a:t>
            </a:r>
            <a:r>
              <a:rPr lang="en-US" sz="2030" dirty="0" smtClean="0"/>
              <a:t>.</a:t>
            </a:r>
            <a:endParaRPr lang="en-US" sz="203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Rectangle 11"/>
          <p:cNvSpPr/>
          <p:nvPr/>
        </p:nvSpPr>
        <p:spPr>
          <a:xfrm>
            <a:off x="5364088" y="4509120"/>
            <a:ext cx="3528392" cy="221599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13.7 </a:t>
            </a:r>
            <a:r>
              <a:rPr lang="en-US" sz="1600" dirty="0" smtClean="0"/>
              <a:t>- The </a:t>
            </a:r>
            <a:r>
              <a:rPr lang="en-US" sz="1600" dirty="0"/>
              <a:t>knee jerk reflex is an example of a reflex action. A sharp tap just below the knee stimulates a receptor</a:t>
            </a:r>
            <a:r>
              <a:rPr lang="en-US" sz="1600" dirty="0" smtClean="0"/>
              <a:t>. This </a:t>
            </a:r>
            <a:r>
              <a:rPr lang="en-US" sz="1600" dirty="0"/>
              <a:t>sends impulses along a sensory neurone into the spinal cord</a:t>
            </a:r>
            <a:r>
              <a:rPr lang="en-US" sz="1600" dirty="0" smtClean="0"/>
              <a:t>. The </a:t>
            </a:r>
            <a:r>
              <a:rPr lang="en-US" sz="1600" dirty="0"/>
              <a:t>impulse then travels along a motor neurone to the thigh muscle, which quickly contracts and raises the lower leg.</a:t>
            </a:r>
            <a:endParaRPr lang="en-GB" sz="16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4615" t="3611" r="1449" b="10568"/>
          <a:stretch/>
        </p:blipFill>
        <p:spPr>
          <a:xfrm>
            <a:off x="5364088" y="1268760"/>
            <a:ext cx="3528392" cy="3240360"/>
          </a:xfrm>
          <a:prstGeom prst="rect">
            <a:avLst/>
          </a:prstGeom>
        </p:spPr>
      </p:pic>
      <p:sp>
        <p:nvSpPr>
          <p:cNvPr id="8" name="TextBox 7">
            <a:hlinkClick r:id="rId4" action="ppaction://hlinksldjump"/>
          </p:cNvPr>
          <p:cNvSpPr txBox="1"/>
          <p:nvPr/>
        </p:nvSpPr>
        <p:spPr>
          <a:xfrm>
            <a:off x="8316416" y="336976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4690383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092814"/>
            <a:ext cx="8699936" cy="5576546"/>
          </a:xfrm>
          <a:prstGeom prst="rect">
            <a:avLst/>
          </a:prstGeom>
          <a:solidFill>
            <a:srgbClr val="F5FC9A"/>
          </a:solidFill>
          <a:ln w="57150">
            <a:solidFill>
              <a:srgbClr val="002060"/>
            </a:solidFill>
          </a:ln>
        </p:spPr>
        <p:txBody>
          <a:bodyPr wrap="square">
            <a:spAutoFit/>
          </a:bodyPr>
          <a:lstStyle/>
          <a:p>
            <a:pPr marL="914400" indent="-914400">
              <a:buClr>
                <a:srgbClr val="0070C0"/>
              </a:buClr>
              <a:tabLst>
                <a:tab pos="4300538" algn="l"/>
              </a:tabLst>
            </a:pPr>
            <a:r>
              <a:rPr lang="en-US" sz="2400" dirty="0"/>
              <a:t>13.1 </a:t>
            </a:r>
            <a:r>
              <a:rPr lang="en-US" sz="2400" dirty="0" smtClean="0"/>
              <a:t>	Give </a:t>
            </a:r>
            <a:r>
              <a:rPr lang="en-US" sz="2400" dirty="0"/>
              <a:t>two examples of effectors.</a:t>
            </a:r>
          </a:p>
          <a:p>
            <a:pPr marL="914400" indent="-914400">
              <a:buClr>
                <a:srgbClr val="0070C0"/>
              </a:buClr>
              <a:tabLst>
                <a:tab pos="4300538" algn="l"/>
              </a:tabLst>
            </a:pPr>
            <a:r>
              <a:rPr lang="en-US" sz="2400" dirty="0"/>
              <a:t>13.2 </a:t>
            </a:r>
            <a:r>
              <a:rPr lang="en-US" sz="2400" dirty="0" smtClean="0"/>
              <a:t>	What </a:t>
            </a:r>
            <a:r>
              <a:rPr lang="en-US" sz="2400" dirty="0"/>
              <a:t>are the two main communication systems in </a:t>
            </a:r>
            <a:r>
              <a:rPr lang="en-US" sz="2400" dirty="0" smtClean="0"/>
              <a:t>an animal’s </a:t>
            </a:r>
            <a:r>
              <a:rPr lang="en-US" sz="2400" dirty="0"/>
              <a:t>body?</a:t>
            </a:r>
          </a:p>
          <a:p>
            <a:pPr marL="914400" indent="-914400">
              <a:buClr>
                <a:srgbClr val="0070C0"/>
              </a:buClr>
              <a:tabLst>
                <a:tab pos="4300538" algn="l"/>
              </a:tabLst>
            </a:pPr>
            <a:r>
              <a:rPr lang="en-US" sz="2400" dirty="0"/>
              <a:t>13.3 </a:t>
            </a:r>
            <a:r>
              <a:rPr lang="en-US" sz="2400" dirty="0" smtClean="0"/>
              <a:t>	List </a:t>
            </a:r>
            <a:r>
              <a:rPr lang="en-US" sz="2400" dirty="0"/>
              <a:t>three ways in which neurones are similar to other cells.</a:t>
            </a:r>
          </a:p>
          <a:p>
            <a:pPr marL="914400" indent="-914400">
              <a:buClr>
                <a:srgbClr val="0070C0"/>
              </a:buClr>
              <a:tabLst>
                <a:tab pos="4300538" algn="l"/>
              </a:tabLst>
            </a:pPr>
            <a:r>
              <a:rPr lang="en-US" sz="2400" dirty="0"/>
              <a:t>13.4 </a:t>
            </a:r>
            <a:r>
              <a:rPr lang="en-US" sz="2400" dirty="0" smtClean="0"/>
              <a:t>	List </a:t>
            </a:r>
            <a:r>
              <a:rPr lang="en-US" sz="2400" dirty="0"/>
              <a:t>three ways in which neurones are </a:t>
            </a:r>
            <a:r>
              <a:rPr lang="en-US" sz="2400" dirty="0" err="1"/>
              <a:t>specialised</a:t>
            </a:r>
            <a:r>
              <a:rPr lang="en-US" sz="2400" dirty="0"/>
              <a:t> to carry out their function of transmitting electrical impulses very quickly.</a:t>
            </a:r>
          </a:p>
          <a:p>
            <a:pPr marL="914400" indent="-914400">
              <a:buClr>
                <a:srgbClr val="0070C0"/>
              </a:buClr>
              <a:tabLst>
                <a:tab pos="4300538" algn="l"/>
              </a:tabLst>
            </a:pPr>
            <a:r>
              <a:rPr lang="en-US" sz="2400" dirty="0"/>
              <a:t>13.5 </a:t>
            </a:r>
            <a:r>
              <a:rPr lang="en-US" sz="2400" dirty="0" smtClean="0"/>
              <a:t>	What </a:t>
            </a:r>
            <a:r>
              <a:rPr lang="en-US" sz="2400" dirty="0"/>
              <a:t>is the function of the central nervous system?</a:t>
            </a:r>
          </a:p>
          <a:p>
            <a:pPr marL="914400" indent="-914400">
              <a:buClr>
                <a:srgbClr val="0070C0"/>
              </a:buClr>
              <a:tabLst>
                <a:tab pos="4300538" algn="l"/>
              </a:tabLst>
            </a:pPr>
            <a:r>
              <a:rPr lang="en-US" sz="2400" dirty="0"/>
              <a:t>13.6 </a:t>
            </a:r>
            <a:r>
              <a:rPr lang="en-US" sz="2400" dirty="0" smtClean="0"/>
              <a:t>	Where </a:t>
            </a:r>
            <a:r>
              <a:rPr lang="en-US" sz="2400" dirty="0"/>
              <a:t>are the cell bodies of each of these types of neurone found: </a:t>
            </a:r>
            <a:r>
              <a:rPr lang="en-US" sz="2400" b="1" dirty="0"/>
              <a:t>a</a:t>
            </a:r>
            <a:r>
              <a:rPr lang="en-US" sz="2400" dirty="0"/>
              <a:t> sensory neurone,</a:t>
            </a:r>
          </a:p>
          <a:p>
            <a:pPr marL="914400" indent="-914400">
              <a:buClr>
                <a:srgbClr val="0070C0"/>
              </a:buClr>
              <a:tabLst>
                <a:tab pos="4300538" algn="l"/>
              </a:tabLst>
            </a:pPr>
            <a:r>
              <a:rPr lang="en-US" sz="2400" dirty="0" smtClean="0"/>
              <a:t>	</a:t>
            </a:r>
            <a:r>
              <a:rPr lang="en-US" sz="2400" b="1" dirty="0" smtClean="0"/>
              <a:t>b</a:t>
            </a:r>
            <a:r>
              <a:rPr lang="en-US" sz="2400" dirty="0" smtClean="0"/>
              <a:t> </a:t>
            </a:r>
            <a:r>
              <a:rPr lang="en-US" sz="2400" dirty="0"/>
              <a:t>relay neurone, and </a:t>
            </a:r>
            <a:r>
              <a:rPr lang="en-US" sz="2400" b="1" dirty="0" smtClean="0"/>
              <a:t>c</a:t>
            </a:r>
            <a:r>
              <a:rPr lang="en-US" sz="2400" dirty="0" smtClean="0"/>
              <a:t> </a:t>
            </a:r>
            <a:r>
              <a:rPr lang="en-US" sz="2400" dirty="0"/>
              <a:t>motor neurone?</a:t>
            </a:r>
          </a:p>
          <a:p>
            <a:pPr marL="914400" indent="-914400">
              <a:buClr>
                <a:srgbClr val="0070C0"/>
              </a:buClr>
              <a:tabLst>
                <a:tab pos="4300538" algn="l"/>
              </a:tabLst>
            </a:pPr>
            <a:r>
              <a:rPr lang="en-US" sz="2400" dirty="0"/>
              <a:t>13.7 </a:t>
            </a:r>
            <a:r>
              <a:rPr lang="en-US" sz="2400" dirty="0" smtClean="0"/>
              <a:t>	What </a:t>
            </a:r>
            <a:r>
              <a:rPr lang="en-US" sz="2400" dirty="0"/>
              <a:t>is the value of reflex actions?</a:t>
            </a:r>
          </a:p>
          <a:p>
            <a:pPr marL="914400" indent="-914400">
              <a:buClr>
                <a:srgbClr val="0070C0"/>
              </a:buClr>
              <a:tabLst>
                <a:tab pos="4300538" algn="l"/>
              </a:tabLst>
            </a:pPr>
            <a:r>
              <a:rPr lang="en-US" sz="2400" dirty="0"/>
              <a:t>13.8 </a:t>
            </a:r>
            <a:r>
              <a:rPr lang="en-US" sz="2400" dirty="0" smtClean="0"/>
              <a:t>	Describe </a:t>
            </a:r>
            <a:r>
              <a:rPr lang="en-US" sz="2400" dirty="0"/>
              <a:t>two reflex actions, other than the ones described on pages 164 and 168.</a:t>
            </a:r>
          </a:p>
        </p:txBody>
      </p:sp>
      <p:sp>
        <p:nvSpPr>
          <p:cNvPr id="26" name="TextBox 25">
            <a:hlinkClick r:id="rId3" action="ppaction://hlinkfile"/>
          </p:cNvPr>
          <p:cNvSpPr txBox="1"/>
          <p:nvPr/>
        </p:nvSpPr>
        <p:spPr>
          <a:xfrm>
            <a:off x="8244408" y="4470211"/>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TextBox 11">
            <a:hlinkClick r:id="rId4" action="ppaction://hlinksldjump"/>
          </p:cNvPr>
          <p:cNvSpPr txBox="1"/>
          <p:nvPr/>
        </p:nvSpPr>
        <p:spPr>
          <a:xfrm>
            <a:off x="8172400" y="538599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225760" cy="4401205"/>
          </a:xfrm>
          <a:prstGeom prst="rect">
            <a:avLst/>
          </a:prstGeom>
        </p:spPr>
        <p:txBody>
          <a:bodyPr wrap="square">
            <a:spAutoFit/>
          </a:bodyPr>
          <a:lstStyle/>
          <a:p>
            <a:pPr>
              <a:buClr>
                <a:srgbClr val="0070C0"/>
              </a:buClr>
              <a:buSzPct val="80000"/>
            </a:pPr>
            <a:r>
              <a:rPr lang="en-US" sz="2000" b="1" dirty="0" smtClean="0">
                <a:solidFill>
                  <a:srgbClr val="C00000"/>
                </a:solidFill>
              </a:rPr>
              <a:t>Synapses</a:t>
            </a:r>
            <a:endParaRPr lang="en-US" sz="2000" b="1" dirty="0">
              <a:solidFill>
                <a:srgbClr val="C00000"/>
              </a:solidFill>
            </a:endParaRPr>
          </a:p>
          <a:p>
            <a:pPr marL="292100" indent="-292100">
              <a:buClr>
                <a:srgbClr val="0070C0"/>
              </a:buClr>
              <a:buSzPct val="80000"/>
              <a:buFont typeface="Wingdings 3" panose="05040102010807070707" pitchFamily="18" charset="2"/>
              <a:buChar char=""/>
            </a:pPr>
            <a:r>
              <a:rPr lang="en-US" sz="2000" dirty="0"/>
              <a:t>If you look carefully at Figure 13.5, you will see that the three neurones involved in the reflex arc to not quite connect with each other. There is a small gap between each pair. These gaps are called synaptic clefts. The ends of the two neurones on either side of the cleft, plus the cleft itself, is called a synapse. </a:t>
            </a:r>
            <a:endParaRPr lang="en-US" sz="2000" dirty="0" smtClean="0"/>
          </a:p>
          <a:p>
            <a:pPr marL="292100" indent="-292100">
              <a:buClr>
                <a:srgbClr val="0070C0"/>
              </a:buClr>
              <a:buSzPct val="80000"/>
              <a:buFont typeface="Wingdings 3" panose="05040102010807070707" pitchFamily="18" charset="2"/>
              <a:buChar char=""/>
            </a:pPr>
            <a:r>
              <a:rPr lang="en-US" sz="2000" dirty="0" smtClean="0"/>
              <a:t>Figure </a:t>
            </a:r>
            <a:r>
              <a:rPr lang="en-US" sz="2000" dirty="0"/>
              <a:t>13.8 shows a synapse between a sensory neurone and a relay neurone in more detail. Inside the sensory </a:t>
            </a:r>
            <a:r>
              <a:rPr lang="en-US" sz="2000" dirty="0" err="1"/>
              <a:t>neurone’s</a:t>
            </a:r>
            <a:r>
              <a:rPr lang="en-US" sz="2000" dirty="0"/>
              <a:t> axon are hundreds of tiny vacuoles, or vesicles.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7" name="Rectangle 6"/>
          <p:cNvSpPr/>
          <p:nvPr/>
        </p:nvSpPr>
        <p:spPr>
          <a:xfrm>
            <a:off x="5471592" y="4581128"/>
            <a:ext cx="3420888"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13.8 – </a:t>
            </a:r>
            <a:r>
              <a:rPr lang="en-US" sz="2000" dirty="0" smtClean="0"/>
              <a:t>A Synapse</a:t>
            </a:r>
            <a:endParaRPr lang="en-GB" sz="2000" dirty="0"/>
          </a:p>
        </p:txBody>
      </p:sp>
      <p:pic>
        <p:nvPicPr>
          <p:cNvPr id="10242" name="Picture 2" descr="Image result for A Synap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88"/>
          <a:stretch/>
        </p:blipFill>
        <p:spPr bwMode="auto">
          <a:xfrm>
            <a:off x="5503576" y="1113160"/>
            <a:ext cx="3460402" cy="34517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5417929"/>
            <a:ext cx="8646648" cy="1323439"/>
          </a:xfrm>
          <a:prstGeom prst="rect">
            <a:avLst/>
          </a:prstGeom>
        </p:spPr>
        <p:txBody>
          <a:bodyPr wrap="square">
            <a:spAutoFit/>
          </a:bodyPr>
          <a:lstStyle/>
          <a:p>
            <a:pPr marL="292100" indent="-292100">
              <a:buClr>
                <a:srgbClr val="0070C0"/>
              </a:buClr>
              <a:buSzPct val="80000"/>
              <a:buFont typeface="Wingdings 3" panose="05040102010807070707" pitchFamily="18" charset="2"/>
              <a:buChar char=""/>
            </a:pPr>
            <a:r>
              <a:rPr lang="en-US" sz="2000" dirty="0" smtClean="0"/>
              <a:t>These </a:t>
            </a:r>
            <a:r>
              <a:rPr lang="en-US" sz="2000" dirty="0"/>
              <a:t>each contain a chemical, called a transmitter substance or </a:t>
            </a:r>
            <a:r>
              <a:rPr lang="en-US" sz="2000" dirty="0" smtClean="0"/>
              <a:t>neurotransmitter. When </a:t>
            </a:r>
            <a:r>
              <a:rPr lang="en-US" sz="2000" dirty="0"/>
              <a:t>an impulse arrives along the axon of the sensory neurone, it causes these vesicles to move to the cell </a:t>
            </a:r>
            <a:r>
              <a:rPr lang="en-US" sz="2000" dirty="0" smtClean="0"/>
              <a:t/>
            </a:r>
            <a:br>
              <a:rPr lang="en-US" sz="2000" dirty="0" smtClean="0"/>
            </a:br>
            <a:r>
              <a:rPr lang="en-US" sz="2000" dirty="0" smtClean="0"/>
              <a:t>membrane and </a:t>
            </a:r>
            <a:r>
              <a:rPr lang="en-US" sz="2000" dirty="0"/>
              <a:t>empty their contents into the synaptic cleft. </a:t>
            </a:r>
          </a:p>
        </p:txBody>
      </p:sp>
      <p:sp>
        <p:nvSpPr>
          <p:cNvPr id="9" name="TextBox 8">
            <a:hlinkClick r:id="rId4" action="ppaction://hlinkfile"/>
          </p:cNvPr>
          <p:cNvSpPr txBox="1"/>
          <p:nvPr/>
        </p:nvSpPr>
        <p:spPr>
          <a:xfrm>
            <a:off x="7596336" y="6198115"/>
            <a:ext cx="124104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Synapse</a:t>
            </a:r>
            <a:endParaRPr lang="en-GB" sz="2000" b="1" dirty="0"/>
          </a:p>
        </p:txBody>
      </p:sp>
      <p:sp>
        <p:nvSpPr>
          <p:cNvPr id="10" name="TextBox 9">
            <a:hlinkClick r:id="rId5" action="ppaction://hlinksldjump"/>
          </p:cNvPr>
          <p:cNvSpPr txBox="1"/>
          <p:nvPr/>
        </p:nvSpPr>
        <p:spPr>
          <a:xfrm>
            <a:off x="8244408" y="495394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5820466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1" y="1124744"/>
            <a:ext cx="5256585" cy="3973395"/>
          </a:xfrm>
          <a:prstGeom prst="rect">
            <a:avLst/>
          </a:prstGeom>
        </p:spPr>
        <p:txBody>
          <a:bodyPr wrap="square">
            <a:spAutoFit/>
          </a:bodyPr>
          <a:lstStyle/>
          <a:p>
            <a:pPr>
              <a:buClr>
                <a:srgbClr val="0070C0"/>
              </a:buClr>
              <a:buSzPct val="80000"/>
            </a:pPr>
            <a:r>
              <a:rPr lang="en-US" sz="1940" b="1" dirty="0" smtClean="0">
                <a:solidFill>
                  <a:srgbClr val="C00000"/>
                </a:solidFill>
              </a:rPr>
              <a:t>Synapses</a:t>
            </a:r>
            <a:endParaRPr lang="en-US" sz="1940" b="1" dirty="0">
              <a:solidFill>
                <a:srgbClr val="C00000"/>
              </a:solidFill>
            </a:endParaRPr>
          </a:p>
          <a:p>
            <a:pPr marL="292100" indent="-292100">
              <a:buClr>
                <a:srgbClr val="0070C0"/>
              </a:buClr>
              <a:buSzPct val="80000"/>
              <a:buFont typeface="Wingdings 3" panose="05040102010807070707" pitchFamily="18" charset="2"/>
              <a:buChar char=""/>
            </a:pPr>
            <a:r>
              <a:rPr lang="en-US" sz="1940" dirty="0" smtClean="0"/>
              <a:t>The </a:t>
            </a:r>
            <a:r>
              <a:rPr lang="en-US" sz="1940" dirty="0"/>
              <a:t>neurotransmitter quickly diffuses across the tiny gap, and attaches to receptor molecules r. the cell membrane of the relay neurone. This </a:t>
            </a:r>
            <a:r>
              <a:rPr lang="en-US" sz="1940" dirty="0" smtClean="0"/>
              <a:t>can happen </a:t>
            </a:r>
            <a:r>
              <a:rPr lang="en-US" sz="1940" dirty="0"/>
              <a:t>because the shape of the neurotransmitter molecules is complementary to the shape of the </a:t>
            </a:r>
            <a:r>
              <a:rPr lang="en-US" sz="1940" dirty="0" smtClean="0"/>
              <a:t>receptor </a:t>
            </a:r>
            <a:r>
              <a:rPr lang="en-US" sz="1940" dirty="0"/>
              <a:t>molecules.</a:t>
            </a:r>
          </a:p>
          <a:p>
            <a:pPr marL="292100" indent="-292100">
              <a:buClr>
                <a:srgbClr val="0070C0"/>
              </a:buClr>
              <a:buSzPct val="80000"/>
              <a:buFont typeface="Wingdings 3" panose="05040102010807070707" pitchFamily="18" charset="2"/>
              <a:buChar char=""/>
            </a:pPr>
            <a:r>
              <a:rPr lang="en-US" sz="1940" dirty="0"/>
              <a:t>The binding of the neurotransmitter with the </a:t>
            </a:r>
            <a:r>
              <a:rPr lang="en-US" sz="1940" dirty="0" smtClean="0"/>
              <a:t>receptors </a:t>
            </a:r>
            <a:r>
              <a:rPr lang="en-US" sz="1940" dirty="0"/>
              <a:t>triggers a nerve impulse in the relay neurone, </a:t>
            </a:r>
            <a:r>
              <a:rPr lang="en-US" sz="1940" dirty="0" smtClean="0"/>
              <a:t>this </a:t>
            </a:r>
            <a:r>
              <a:rPr lang="en-US" sz="1940" dirty="0"/>
              <a:t>impulse sweeps along the relay neurone, until it </a:t>
            </a:r>
            <a:r>
              <a:rPr lang="en-US" sz="1940" dirty="0" smtClean="0"/>
              <a:t>reaches </a:t>
            </a:r>
            <a:r>
              <a:rPr lang="en-US" sz="1940" dirty="0"/>
              <a:t>the next synapse.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7" name="Rectangle 6"/>
          <p:cNvSpPr/>
          <p:nvPr/>
        </p:nvSpPr>
        <p:spPr>
          <a:xfrm>
            <a:off x="5471592" y="4633391"/>
            <a:ext cx="3420888"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13.8 – </a:t>
            </a:r>
            <a:r>
              <a:rPr lang="en-US" sz="2000" dirty="0" smtClean="0"/>
              <a:t>A Synapse</a:t>
            </a:r>
            <a:endParaRPr lang="en-GB" sz="2000" dirty="0"/>
          </a:p>
        </p:txBody>
      </p:sp>
      <p:pic>
        <p:nvPicPr>
          <p:cNvPr id="10242" name="Picture 2" descr="Image result for A Synap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88"/>
          <a:stretch/>
        </p:blipFill>
        <p:spPr bwMode="auto">
          <a:xfrm>
            <a:off x="5436097" y="1124744"/>
            <a:ext cx="3460402" cy="34517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5013176"/>
            <a:ext cx="8712968" cy="1585049"/>
          </a:xfrm>
          <a:prstGeom prst="rect">
            <a:avLst/>
          </a:prstGeom>
        </p:spPr>
        <p:txBody>
          <a:bodyPr wrap="square">
            <a:spAutoFit/>
          </a:bodyPr>
          <a:lstStyle/>
          <a:p>
            <a:pPr marL="292100" indent="-292100">
              <a:buClr>
                <a:srgbClr val="0070C0"/>
              </a:buClr>
              <a:buSzPct val="80000"/>
              <a:buFont typeface="Wingdings 3" panose="05040102010807070707" pitchFamily="18" charset="2"/>
              <a:buChar char=""/>
            </a:pPr>
            <a:r>
              <a:rPr lang="en-US" sz="1940" dirty="0"/>
              <a:t>Here, a similar process occurs transmit the impulse to the motor neurone.</a:t>
            </a:r>
          </a:p>
          <a:p>
            <a:pPr marL="292100" indent="-292100">
              <a:buClr>
                <a:srgbClr val="0070C0"/>
              </a:buClr>
              <a:buSzPct val="80000"/>
              <a:buFont typeface="Wingdings 3" panose="05040102010807070707" pitchFamily="18" charset="2"/>
              <a:buChar char=""/>
            </a:pPr>
            <a:r>
              <a:rPr lang="en-US" sz="1940" dirty="0"/>
              <a:t>Synapses act like one-way valves. There is only </a:t>
            </a:r>
            <a:r>
              <a:rPr lang="en-US" sz="1940" dirty="0" smtClean="0"/>
              <a:t>neurotransmitter </a:t>
            </a:r>
            <a:r>
              <a:rPr lang="en-US" sz="1940" dirty="0"/>
              <a:t>on one side of the synapse, so </a:t>
            </a:r>
            <a:r>
              <a:rPr lang="en-US" sz="1940" dirty="0" smtClean="0"/>
              <a:t>the impulses </a:t>
            </a:r>
            <a:r>
              <a:rPr lang="en-US" sz="1940" dirty="0"/>
              <a:t>can only go across from that side. Synapses </a:t>
            </a:r>
            <a:r>
              <a:rPr lang="en-US" sz="1940" dirty="0" smtClean="0"/>
              <a:t>ensure </a:t>
            </a:r>
            <a:r>
              <a:rPr lang="en-US" sz="1940" dirty="0"/>
              <a:t>that nerve impulses only travel </a:t>
            </a:r>
            <a:r>
              <a:rPr lang="en-US" sz="1940" dirty="0" smtClean="0"/>
              <a:t/>
            </a:r>
            <a:br>
              <a:rPr lang="en-US" sz="1940" dirty="0" smtClean="0"/>
            </a:br>
            <a:r>
              <a:rPr lang="en-US" sz="1940" dirty="0" smtClean="0"/>
              <a:t>in </a:t>
            </a:r>
            <a:r>
              <a:rPr lang="en-US" sz="1940" dirty="0"/>
              <a:t>one direction.</a:t>
            </a:r>
          </a:p>
        </p:txBody>
      </p:sp>
      <p:sp>
        <p:nvSpPr>
          <p:cNvPr id="10" name="TextBox 9">
            <a:hlinkClick r:id="rId4" action="ppaction://hlinkfile"/>
          </p:cNvPr>
          <p:cNvSpPr txBox="1"/>
          <p:nvPr/>
        </p:nvSpPr>
        <p:spPr>
          <a:xfrm>
            <a:off x="7596336" y="6165304"/>
            <a:ext cx="124104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Synapse</a:t>
            </a:r>
            <a:endParaRPr lang="en-GB" sz="2000" b="1" dirty="0"/>
          </a:p>
        </p:txBody>
      </p:sp>
      <p:sp>
        <p:nvSpPr>
          <p:cNvPr id="11" name="TextBox 10">
            <a:hlinkClick r:id="rId5" action="ppaction://hlinksldjump"/>
          </p:cNvPr>
          <p:cNvSpPr txBox="1"/>
          <p:nvPr/>
        </p:nvSpPr>
        <p:spPr>
          <a:xfrm>
            <a:off x="8316416" y="10527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61181146"/>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34" name="Rectangle 33"/>
          <p:cNvSpPr/>
          <p:nvPr/>
        </p:nvSpPr>
        <p:spPr>
          <a:xfrm>
            <a:off x="179512" y="1124744"/>
            <a:ext cx="5472608" cy="2903872"/>
          </a:xfrm>
          <a:prstGeom prst="rect">
            <a:avLst/>
          </a:prstGeom>
        </p:spPr>
        <p:txBody>
          <a:bodyPr wrap="square">
            <a:spAutoFit/>
          </a:bodyPr>
          <a:lstStyle/>
          <a:p>
            <a:pPr>
              <a:buClr>
                <a:srgbClr val="0070C0"/>
              </a:buClr>
              <a:buSzPct val="80000"/>
            </a:pPr>
            <a:r>
              <a:rPr lang="en-US" sz="2030" b="1" dirty="0" smtClean="0">
                <a:solidFill>
                  <a:srgbClr val="C00000"/>
                </a:solidFill>
              </a:rPr>
              <a:t>Sense </a:t>
            </a:r>
            <a:r>
              <a:rPr lang="en-US" sz="2030" b="1" dirty="0">
                <a:solidFill>
                  <a:srgbClr val="C00000"/>
                </a:solidFill>
              </a:rPr>
              <a:t>organs</a:t>
            </a:r>
          </a:p>
          <a:p>
            <a:pPr marL="292100" indent="-292100">
              <a:buClr>
                <a:srgbClr val="0070C0"/>
              </a:buClr>
              <a:buSzPct val="80000"/>
              <a:buFont typeface="Wingdings 3" panose="05040102010807070707" pitchFamily="18" charset="2"/>
              <a:buChar char=""/>
            </a:pPr>
            <a:r>
              <a:rPr lang="en-US" sz="2030" dirty="0"/>
              <a:t>The parts of an organism’s body that detect stimuli, the receptors, may be </a:t>
            </a:r>
            <a:r>
              <a:rPr lang="en-US" sz="2030" dirty="0" err="1"/>
              <a:t>specialised</a:t>
            </a:r>
            <a:r>
              <a:rPr lang="en-US" sz="2030" dirty="0"/>
              <a:t> cells or just the endings of sensory neurones. In animals, the receptors are often part of a sense organ (Figure 13.9). Your eye, for example, is a sense organ, and the rod and cone cells in the retina are receptors. They are sensitive to light.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3" name="Picture 2"/>
          <p:cNvPicPr>
            <a:picLocks noChangeAspect="1"/>
          </p:cNvPicPr>
          <p:nvPr/>
        </p:nvPicPr>
        <p:blipFill rotWithShape="1">
          <a:blip r:embed="rId3" cstate="print">
            <a:lum contrast="30000"/>
            <a:extLst>
              <a:ext uri="{28A0092B-C50C-407E-A947-70E740481C1C}">
                <a14:useLocalDpi xmlns:a14="http://schemas.microsoft.com/office/drawing/2010/main" val="0"/>
              </a:ext>
            </a:extLst>
          </a:blip>
          <a:srcRect/>
          <a:stretch/>
        </p:blipFill>
        <p:spPr>
          <a:xfrm>
            <a:off x="5652120" y="1124744"/>
            <a:ext cx="3240360" cy="3103560"/>
          </a:xfrm>
          <a:prstGeom prst="rect">
            <a:avLst/>
          </a:prstGeom>
        </p:spPr>
      </p:pic>
      <p:sp>
        <p:nvSpPr>
          <p:cNvPr id="8" name="Round Same Side Corner Rectangle 7"/>
          <p:cNvSpPr/>
          <p:nvPr/>
        </p:nvSpPr>
        <p:spPr>
          <a:xfrm>
            <a:off x="179512" y="4005064"/>
            <a:ext cx="2088232" cy="359124"/>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2" y="4372656"/>
            <a:ext cx="8712968" cy="1458986"/>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251519" y="4436196"/>
            <a:ext cx="8640961" cy="1323439"/>
          </a:xfrm>
          <a:prstGeom prst="rect">
            <a:avLst/>
          </a:prstGeom>
          <a:noFill/>
        </p:spPr>
        <p:txBody>
          <a:bodyPr wrap="square" rtlCol="0">
            <a:spAutoFit/>
          </a:bodyPr>
          <a:lstStyle/>
          <a:p>
            <a:r>
              <a:rPr lang="en-US" sz="2000" b="1" dirty="0">
                <a:solidFill>
                  <a:srgbClr val="FF0000"/>
                </a:solidFill>
              </a:rPr>
              <a:t>sense organs </a:t>
            </a:r>
            <a:r>
              <a:rPr lang="en-US" sz="2000" dirty="0"/>
              <a:t>- groups of receptor cells responding to specific stimuli: light, sound, touch, temperature and chemicals synapse - a junction between two nerve cells, consisting of a minute gap across which impulses pass by diffusion of a </a:t>
            </a:r>
            <a:r>
              <a:rPr lang="en-US" sz="2000" dirty="0" smtClean="0"/>
              <a:t>neurotransmitter</a:t>
            </a:r>
            <a:endParaRPr lang="en-GB" sz="2000" dirty="0"/>
          </a:p>
        </p:txBody>
      </p:sp>
      <p:sp>
        <p:nvSpPr>
          <p:cNvPr id="11" name="Rectangle 10"/>
          <p:cNvSpPr/>
          <p:nvPr/>
        </p:nvSpPr>
        <p:spPr>
          <a:xfrm>
            <a:off x="203126" y="5899919"/>
            <a:ext cx="8689354" cy="769441"/>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13.1</a:t>
            </a:r>
          </a:p>
          <a:p>
            <a:pPr indent="401638">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Measuring reaction time using a ruler</a:t>
            </a:r>
          </a:p>
        </p:txBody>
      </p:sp>
      <p:pic>
        <p:nvPicPr>
          <p:cNvPr id="13"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60432" y="5700929"/>
            <a:ext cx="607896" cy="60789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05762" y="3994856"/>
            <a:ext cx="3095719" cy="369332"/>
          </a:xfrm>
          <a:prstGeom prst="rect">
            <a:avLst/>
          </a:prstGeom>
        </p:spPr>
        <p:txBody>
          <a:bodyPr wrap="none">
            <a:spAutoFit/>
          </a:bodyPr>
          <a:lstStyle/>
          <a:p>
            <a:r>
              <a:rPr lang="en-US" b="1" dirty="0"/>
              <a:t>Figure 13.9 </a:t>
            </a:r>
            <a:r>
              <a:rPr lang="en-US" b="1" dirty="0" smtClean="0"/>
              <a:t>- </a:t>
            </a:r>
            <a:r>
              <a:rPr lang="en-US" dirty="0" smtClean="0"/>
              <a:t>Sense </a:t>
            </a:r>
            <a:r>
              <a:rPr lang="en-US" dirty="0"/>
              <a:t>organs.</a:t>
            </a:r>
          </a:p>
        </p:txBody>
      </p:sp>
      <p:sp>
        <p:nvSpPr>
          <p:cNvPr id="15" name="TextBox 14">
            <a:hlinkClick r:id="rId6" action="ppaction://hlinksldjump"/>
          </p:cNvPr>
          <p:cNvSpPr txBox="1"/>
          <p:nvPr/>
        </p:nvSpPr>
        <p:spPr>
          <a:xfrm>
            <a:off x="8316416" y="422108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5236935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166</a:t>
            </a:r>
          </a:p>
        </p:txBody>
      </p:sp>
      <p:sp>
        <p:nvSpPr>
          <p:cNvPr id="12" name="Rounded Rectangle 11"/>
          <p:cNvSpPr/>
          <p:nvPr/>
        </p:nvSpPr>
        <p:spPr>
          <a:xfrm>
            <a:off x="179512" y="1131370"/>
            <a:ext cx="8712968" cy="5537990"/>
          </a:xfrm>
          <a:prstGeom prst="roundRect">
            <a:avLst>
              <a:gd name="adj" fmla="val 4118"/>
            </a:avLst>
          </a:prstGeom>
          <a:solidFill>
            <a:schemeClr val="accent3">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solidFill>
                  <a:schemeClr val="tx1"/>
                </a:solidFill>
                <a:latin typeface="Arial" panose="020B0604020202020204" pitchFamily="34" charset="0"/>
                <a:cs typeface="Arial" panose="020B0604020202020204" pitchFamily="34" charset="0"/>
              </a:rPr>
              <a:t>Activity </a:t>
            </a:r>
            <a:r>
              <a:rPr lang="en-US" sz="1600" b="1" dirty="0">
                <a:solidFill>
                  <a:schemeClr val="tx1"/>
                </a:solidFill>
                <a:latin typeface="Arial" panose="020B0604020202020204" pitchFamily="34" charset="0"/>
                <a:cs typeface="Arial" panose="020B0604020202020204" pitchFamily="34" charset="0"/>
              </a:rPr>
              <a:t>13.2</a:t>
            </a:r>
            <a:endParaRPr lang="en-US"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To measure mean reaction </a:t>
            </a:r>
            <a:r>
              <a:rPr lang="en-US" sz="1600" dirty="0" smtClean="0">
                <a:solidFill>
                  <a:schemeClr val="tx1"/>
                </a:solidFill>
                <a:latin typeface="Arial" panose="020B0604020202020204" pitchFamily="34" charset="0"/>
                <a:cs typeface="Arial" panose="020B0604020202020204" pitchFamily="34" charset="0"/>
              </a:rPr>
              <a:t>time</a:t>
            </a:r>
            <a:endParaRPr lang="en-US" sz="1600" dirty="0">
              <a:solidFill>
                <a:schemeClr val="tx1"/>
              </a:solidFill>
              <a:latin typeface="Arial" panose="020B0604020202020204" pitchFamily="34" charset="0"/>
              <a:cs typeface="Arial" panose="020B0604020202020204" pitchFamily="34" charset="0"/>
            </a:endParaRPr>
          </a:p>
          <a:p>
            <a:r>
              <a:rPr lang="en-US" sz="1600" b="1" dirty="0">
                <a:solidFill>
                  <a:schemeClr val="tx1"/>
                </a:solidFill>
                <a:latin typeface="Arial" panose="020B0604020202020204" pitchFamily="34" charset="0"/>
                <a:cs typeface="Arial" panose="020B0604020202020204" pitchFamily="34" charset="0"/>
              </a:rPr>
              <a:t>Skills</a:t>
            </a:r>
            <a:endParaRPr lang="en-US"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A03.3 Observing, measuring and recording</a:t>
            </a:r>
          </a:p>
          <a:p>
            <a:r>
              <a:rPr lang="en-US" sz="1600" dirty="0">
                <a:solidFill>
                  <a:schemeClr val="tx1"/>
                </a:solidFill>
                <a:latin typeface="Arial" panose="020B0604020202020204" pitchFamily="34" charset="0"/>
                <a:cs typeface="Arial" panose="020B0604020202020204" pitchFamily="34" charset="0"/>
              </a:rPr>
              <a:t>A03.4 Interpreting and evaluating observations and data</a:t>
            </a:r>
          </a:p>
          <a:p>
            <a:r>
              <a:rPr lang="en-US" sz="1600" dirty="0">
                <a:solidFill>
                  <a:schemeClr val="tx1"/>
                </a:solidFill>
                <a:latin typeface="Arial" panose="020B0604020202020204" pitchFamily="34" charset="0"/>
                <a:cs typeface="Arial" panose="020B0604020202020204" pitchFamily="34" charset="0"/>
              </a:rPr>
              <a:t>The time taken for a nerve impulse to travel from a receptor, through your CNS and back to an effector is very short. It can be measured, but only with special equipment. However, you can get a reasonable idea of the time it takes if you use a large number of people and work out an average time.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Get </a:t>
            </a:r>
            <a:r>
              <a:rPr lang="en-US" sz="1600" dirty="0">
                <a:solidFill>
                  <a:schemeClr val="tx1"/>
                </a:solidFill>
                <a:latin typeface="Arial" panose="020B0604020202020204" pitchFamily="34" charset="0"/>
                <a:cs typeface="Arial" panose="020B0604020202020204" pitchFamily="34" charset="0"/>
              </a:rPr>
              <a:t>as many people as possible to stand in a circle, holding hands.</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One </a:t>
            </a:r>
            <a:r>
              <a:rPr lang="en-US" sz="1600" dirty="0">
                <a:solidFill>
                  <a:schemeClr val="tx1"/>
                </a:solidFill>
                <a:latin typeface="Arial" panose="020B0604020202020204" pitchFamily="34" charset="0"/>
                <a:cs typeface="Arial" panose="020B0604020202020204" pitchFamily="34" charset="0"/>
              </a:rPr>
              <a:t>person lets go of his or her neighbour with the left hand, and holds a stopwatch in it. When everyone is ready, this person simultaneously starts the stopwatch, and squeezes his or her neighbours hand with the right hand.</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As </a:t>
            </a:r>
            <a:r>
              <a:rPr lang="en-US" sz="1600" dirty="0">
                <a:solidFill>
                  <a:schemeClr val="tx1"/>
                </a:solidFill>
                <a:latin typeface="Arial" panose="020B0604020202020204" pitchFamily="34" charset="0"/>
                <a:cs typeface="Arial" panose="020B0604020202020204" pitchFamily="34" charset="0"/>
              </a:rPr>
              <a:t>soon as each person’s left hand is squeezed, he or she should squeeze his or her neighbour with the right hand. The message of squeezes goes all round the circle.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While </a:t>
            </a:r>
            <a:r>
              <a:rPr lang="en-US" sz="1600" dirty="0">
                <a:solidFill>
                  <a:schemeClr val="tx1"/>
                </a:solidFill>
                <a:latin typeface="Arial" panose="020B0604020202020204" pitchFamily="34" charset="0"/>
                <a:cs typeface="Arial" panose="020B0604020202020204" pitchFamily="34" charset="0"/>
              </a:rPr>
              <a:t>the message is going round, the person with the stopwatch puts it into the right </a:t>
            </a:r>
            <a:r>
              <a:rPr lang="en-US" sz="1600" dirty="0" smtClean="0">
                <a:solidFill>
                  <a:schemeClr val="tx1"/>
                </a:solidFill>
                <a:latin typeface="Arial" panose="020B0604020202020204" pitchFamily="34" charset="0"/>
                <a:cs typeface="Arial" panose="020B0604020202020204" pitchFamily="34" charset="0"/>
              </a:rPr>
              <a:t>hand, and </a:t>
            </a:r>
            <a:r>
              <a:rPr lang="en-US" sz="1600" dirty="0">
                <a:solidFill>
                  <a:schemeClr val="tx1"/>
                </a:solidFill>
                <a:latin typeface="Arial" panose="020B0604020202020204" pitchFamily="34" charset="0"/>
                <a:cs typeface="Arial" panose="020B0604020202020204" pitchFamily="34" charset="0"/>
              </a:rPr>
              <a:t>holds his or her neighbour’s hand with the left hand. When the squeeze arrives, he or she should stop the watch.</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Keep </a:t>
            </a:r>
            <a:r>
              <a:rPr lang="en-US" sz="1600" dirty="0">
                <a:solidFill>
                  <a:schemeClr val="tx1"/>
                </a:solidFill>
                <a:latin typeface="Arial" panose="020B0604020202020204" pitchFamily="34" charset="0"/>
                <a:cs typeface="Arial" panose="020B0604020202020204" pitchFamily="34" charset="0"/>
              </a:rPr>
              <a:t>repeating this, until the message is going round as fast as possible. Record the time taken, and also the number of people in the circle.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Now </a:t>
            </a:r>
            <a:r>
              <a:rPr lang="en-US" sz="1600" dirty="0">
                <a:solidFill>
                  <a:schemeClr val="tx1"/>
                </a:solidFill>
                <a:latin typeface="Arial" panose="020B0604020202020204" pitchFamily="34" charset="0"/>
                <a:cs typeface="Arial" panose="020B0604020202020204" pitchFamily="34" charset="0"/>
              </a:rPr>
              <a:t>try again, but this time make the message of squeezes go the other way around the circle</a:t>
            </a:r>
            <a:r>
              <a:rPr lang="en-US" sz="1600" dirty="0" smtClean="0">
                <a:solidFill>
                  <a:schemeClr val="tx1"/>
                </a:solidFill>
                <a:latin typeface="Arial" panose="020B0604020202020204" pitchFamily="34" charset="0"/>
                <a:cs typeface="Arial" panose="020B0604020202020204" pitchFamily="34" charset="0"/>
              </a:rPr>
              <a:t>.</a:t>
            </a:r>
            <a:endParaRPr lang="en-US" sz="1600" dirty="0">
              <a:solidFill>
                <a:schemeClr val="tx1"/>
              </a:solidFill>
              <a:latin typeface="Arial" panose="020B0604020202020204" pitchFamily="34" charset="0"/>
              <a:cs typeface="Arial" panose="020B0604020202020204" pitchFamily="34" charset="0"/>
            </a:endParaRPr>
          </a:p>
        </p:txBody>
      </p:sp>
      <p:sp>
        <p:nvSpPr>
          <p:cNvPr id="14" name="TextBox 13">
            <a:hlinkClick r:id="rId3" action="ppaction://hlinksldjump"/>
          </p:cNvPr>
          <p:cNvSpPr txBox="1"/>
          <p:nvPr/>
        </p:nvSpPr>
        <p:spPr>
          <a:xfrm>
            <a:off x="8244408" y="119675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5439014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166</a:t>
            </a:r>
          </a:p>
        </p:txBody>
      </p:sp>
      <p:sp>
        <p:nvSpPr>
          <p:cNvPr id="12" name="Rounded Rectangle 11"/>
          <p:cNvSpPr/>
          <p:nvPr/>
        </p:nvSpPr>
        <p:spPr>
          <a:xfrm>
            <a:off x="179512" y="1131370"/>
            <a:ext cx="8712968" cy="5537990"/>
          </a:xfrm>
          <a:prstGeom prst="roundRect">
            <a:avLst>
              <a:gd name="adj" fmla="val 4118"/>
            </a:avLst>
          </a:prstGeom>
          <a:solidFill>
            <a:schemeClr val="accent6">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latin typeface="Arial" panose="020B0604020202020204" pitchFamily="34" charset="0"/>
                <a:cs typeface="Arial" panose="020B0604020202020204" pitchFamily="34" charset="0"/>
              </a:rPr>
              <a:t>Activity </a:t>
            </a:r>
            <a:r>
              <a:rPr lang="en-US" sz="2000" b="1" dirty="0">
                <a:solidFill>
                  <a:schemeClr val="tx1"/>
                </a:solidFill>
                <a:latin typeface="Arial" panose="020B0604020202020204" pitchFamily="34" charset="0"/>
                <a:cs typeface="Arial" panose="020B0604020202020204" pitchFamily="34" charset="0"/>
              </a:rPr>
              <a:t>13.2</a:t>
            </a:r>
          </a:p>
          <a:p>
            <a:r>
              <a:rPr lang="en-US" sz="2000" dirty="0">
                <a:solidFill>
                  <a:schemeClr val="tx1"/>
                </a:solidFill>
                <a:latin typeface="Arial" panose="020B0604020202020204" pitchFamily="34" charset="0"/>
                <a:cs typeface="Arial" panose="020B0604020202020204" pitchFamily="34" charset="0"/>
              </a:rPr>
              <a:t>To measure mean reaction </a:t>
            </a:r>
            <a:r>
              <a:rPr lang="en-US" sz="2000" dirty="0" smtClean="0">
                <a:solidFill>
                  <a:schemeClr val="tx1"/>
                </a:solidFill>
                <a:latin typeface="Arial" panose="020B0604020202020204" pitchFamily="34" charset="0"/>
                <a:cs typeface="Arial" panose="020B0604020202020204" pitchFamily="34" charset="0"/>
              </a:rPr>
              <a:t>time</a:t>
            </a:r>
            <a:endParaRPr lang="en-US" sz="2000" dirty="0">
              <a:solidFill>
                <a:schemeClr val="tx1"/>
              </a:solidFill>
              <a:latin typeface="Arial" panose="020B0604020202020204" pitchFamily="34" charset="0"/>
              <a:cs typeface="Arial" panose="020B0604020202020204" pitchFamily="34" charset="0"/>
            </a:endParaRPr>
          </a:p>
          <a:p>
            <a:r>
              <a:rPr lang="en-US" sz="2000" b="1" dirty="0">
                <a:solidFill>
                  <a:schemeClr val="tx1"/>
                </a:solidFill>
                <a:latin typeface="Arial" panose="020B0604020202020204" pitchFamily="34" charset="0"/>
                <a:cs typeface="Arial" panose="020B0604020202020204" pitchFamily="34" charset="0"/>
              </a:rPr>
              <a:t>Skills</a:t>
            </a:r>
            <a:endParaRPr lang="en-US" sz="2000" dirty="0">
              <a:solidFill>
                <a:schemeClr val="tx1"/>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A03.3 Observing, measuring and recording</a:t>
            </a:r>
          </a:p>
          <a:p>
            <a:r>
              <a:rPr lang="en-US" sz="2000" dirty="0">
                <a:solidFill>
                  <a:schemeClr val="tx1"/>
                </a:solidFill>
                <a:latin typeface="Arial" panose="020B0604020202020204" pitchFamily="34" charset="0"/>
                <a:cs typeface="Arial" panose="020B0604020202020204" pitchFamily="34" charset="0"/>
              </a:rPr>
              <a:t>A03.4 Interpreting and evaluating observations and data</a:t>
            </a:r>
          </a:p>
          <a:p>
            <a:r>
              <a:rPr lang="en-US" sz="2000" b="1" dirty="0" smtClean="0">
                <a:solidFill>
                  <a:schemeClr val="tx1"/>
                </a:solidFill>
                <a:latin typeface="Arial" panose="020B0604020202020204" pitchFamily="34" charset="0"/>
                <a:cs typeface="Arial" panose="020B0604020202020204" pitchFamily="34" charset="0"/>
              </a:rPr>
              <a:t>Questions </a:t>
            </a:r>
            <a:r>
              <a:rPr lang="en-US" sz="2000" b="1" dirty="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a:p>
            <a:pPr marL="514350" indent="-514350"/>
            <a:r>
              <a:rPr lang="en-US" sz="2000" b="1" dirty="0">
                <a:solidFill>
                  <a:schemeClr val="tx1"/>
                </a:solidFill>
                <a:latin typeface="Arial" panose="020B0604020202020204" pitchFamily="34" charset="0"/>
                <a:cs typeface="Arial" panose="020B0604020202020204" pitchFamily="34" charset="0"/>
              </a:rPr>
              <a:t>A1</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Using </a:t>
            </a:r>
            <a:r>
              <a:rPr lang="en-US" sz="2000" dirty="0">
                <a:solidFill>
                  <a:schemeClr val="tx1"/>
                </a:solidFill>
                <a:latin typeface="Arial" panose="020B0604020202020204" pitchFamily="34" charset="0"/>
                <a:cs typeface="Arial" panose="020B0604020202020204" pitchFamily="34" charset="0"/>
              </a:rPr>
              <a:t>the fastest time you obtained, work out the mean time it took for one person to respond to the stimulus they received.</a:t>
            </a:r>
          </a:p>
          <a:p>
            <a:pPr marL="514350" indent="-514350"/>
            <a:r>
              <a:rPr lang="en-US" sz="2000" b="1" dirty="0">
                <a:solidFill>
                  <a:schemeClr val="tx1"/>
                </a:solidFill>
                <a:latin typeface="Arial" panose="020B0604020202020204" pitchFamily="34" charset="0"/>
                <a:cs typeface="Arial" panose="020B0604020202020204" pitchFamily="34" charset="0"/>
              </a:rPr>
              <a:t>A2</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Did </a:t>
            </a:r>
            <a:r>
              <a:rPr lang="en-US" sz="2000" dirty="0">
                <a:solidFill>
                  <a:schemeClr val="tx1"/>
                </a:solidFill>
                <a:latin typeface="Arial" panose="020B0604020202020204" pitchFamily="34" charset="0"/>
                <a:cs typeface="Arial" panose="020B0604020202020204" pitchFamily="34" charset="0"/>
              </a:rPr>
              <a:t>people respond faster as the experiment went on? Why might this happen?</a:t>
            </a:r>
          </a:p>
          <a:p>
            <a:pPr marL="514350" indent="-514350"/>
            <a:r>
              <a:rPr lang="en-US" sz="2000" b="1" dirty="0">
                <a:solidFill>
                  <a:schemeClr val="tx1"/>
                </a:solidFill>
                <a:latin typeface="Arial" panose="020B0604020202020204" pitchFamily="34" charset="0"/>
                <a:cs typeface="Arial" panose="020B0604020202020204" pitchFamily="34" charset="0"/>
              </a:rPr>
              <a:t>A3</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Did </a:t>
            </a:r>
            <a:r>
              <a:rPr lang="en-US" sz="2000" dirty="0">
                <a:solidFill>
                  <a:schemeClr val="tx1"/>
                </a:solidFill>
                <a:latin typeface="Arial" panose="020B0604020202020204" pitchFamily="34" charset="0"/>
                <a:cs typeface="Arial" panose="020B0604020202020204" pitchFamily="34" charset="0"/>
              </a:rPr>
              <a:t>the nerve impulse go as quickly when you changed direction? Explain your answer.</a:t>
            </a:r>
          </a:p>
          <a:p>
            <a:pPr marL="514350" indent="-514350"/>
            <a:r>
              <a:rPr lang="en-US" sz="2000" b="1" dirty="0">
                <a:solidFill>
                  <a:schemeClr val="tx1"/>
                </a:solidFill>
                <a:latin typeface="Arial" panose="020B0604020202020204" pitchFamily="34" charset="0"/>
                <a:cs typeface="Arial" panose="020B0604020202020204" pitchFamily="34" charset="0"/>
              </a:rPr>
              <a:t>A4</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If </a:t>
            </a:r>
            <a:r>
              <a:rPr lang="en-US" sz="2000" dirty="0">
                <a:solidFill>
                  <a:schemeClr val="tx1"/>
                </a:solidFill>
                <a:latin typeface="Arial" panose="020B0604020202020204" pitchFamily="34" charset="0"/>
                <a:cs typeface="Arial" panose="020B0604020202020204" pitchFamily="34" charset="0"/>
              </a:rPr>
              <a:t>you have access to the Internet, find a site that allows you to measure your reaction time and try it out. Do you think the website gives you more reliable results than the ‘circle’ method? Compare the results you obtain, and discuss the advantages and disadvantages of each method.</a:t>
            </a:r>
          </a:p>
        </p:txBody>
      </p:sp>
      <p:sp>
        <p:nvSpPr>
          <p:cNvPr id="5" name="TextBox 4">
            <a:hlinkClick r:id="rId3" action="ppaction://hlinksldjump"/>
          </p:cNvPr>
          <p:cNvSpPr txBox="1"/>
          <p:nvPr/>
        </p:nvSpPr>
        <p:spPr>
          <a:xfrm>
            <a:off x="8244408" y="126876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7092758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Eyes</a:t>
            </a:r>
            <a:endParaRPr lang="en-US" sz="4000" dirty="0"/>
          </a:p>
        </p:txBody>
      </p:sp>
      <p:sp>
        <p:nvSpPr>
          <p:cNvPr id="34" name="Rectangle 33"/>
          <p:cNvSpPr/>
          <p:nvPr/>
        </p:nvSpPr>
        <p:spPr>
          <a:xfrm>
            <a:off x="179512" y="1124744"/>
            <a:ext cx="8640960" cy="5586145"/>
          </a:xfrm>
          <a:prstGeom prst="rect">
            <a:avLst/>
          </a:prstGeom>
        </p:spPr>
        <p:txBody>
          <a:bodyPr wrap="square">
            <a:spAutoFit/>
          </a:bodyPr>
          <a:lstStyle/>
          <a:p>
            <a:pPr>
              <a:buClr>
                <a:srgbClr val="0070C0"/>
              </a:buClr>
              <a:buSzPct val="80000"/>
            </a:pPr>
            <a:r>
              <a:rPr lang="en-US" sz="2100" b="1" dirty="0" smtClean="0">
                <a:solidFill>
                  <a:srgbClr val="C00000"/>
                </a:solidFill>
              </a:rPr>
              <a:t>The </a:t>
            </a:r>
            <a:r>
              <a:rPr lang="en-US" sz="2100" b="1" dirty="0">
                <a:solidFill>
                  <a:srgbClr val="C00000"/>
                </a:solidFill>
              </a:rPr>
              <a:t>structure of the eye</a:t>
            </a:r>
          </a:p>
          <a:p>
            <a:pPr marL="292100" indent="-292100">
              <a:buClr>
                <a:srgbClr val="0070C0"/>
              </a:buClr>
              <a:buSzPct val="80000"/>
              <a:buFont typeface="Wingdings 3" panose="05040102010807070707" pitchFamily="18" charset="2"/>
              <a:buChar char=""/>
            </a:pPr>
            <a:r>
              <a:rPr lang="en-US" sz="2100" dirty="0"/>
              <a:t>Figure 13.10 shows the internal structure of the eye.</a:t>
            </a:r>
          </a:p>
          <a:p>
            <a:pPr marL="292100" indent="-292100">
              <a:buClr>
                <a:srgbClr val="0070C0"/>
              </a:buClr>
              <a:buSzPct val="80000"/>
              <a:buFont typeface="Wingdings 3" panose="05040102010807070707" pitchFamily="18" charset="2"/>
              <a:buChar char=""/>
            </a:pPr>
            <a:r>
              <a:rPr lang="en-US" sz="2100" dirty="0"/>
              <a:t>The part of the eye that contains the receptor cells is the </a:t>
            </a:r>
            <a:r>
              <a:rPr lang="en-US" sz="2100" b="1" dirty="0">
                <a:solidFill>
                  <a:srgbClr val="FF0000"/>
                </a:solidFill>
              </a:rPr>
              <a:t>retina</a:t>
            </a:r>
            <a:r>
              <a:rPr lang="en-US" sz="2100" dirty="0"/>
              <a:t>. This is the part which is actually sensitive to light. The rest of the eye simply helps to protect the retina, or to focus light onto it.</a:t>
            </a:r>
          </a:p>
          <a:p>
            <a:pPr marL="292100" indent="-292100">
              <a:buClr>
                <a:srgbClr val="0070C0"/>
              </a:buClr>
              <a:buSzPct val="80000"/>
              <a:buFont typeface="Wingdings 3" panose="05040102010807070707" pitchFamily="18" charset="2"/>
              <a:buChar char=""/>
            </a:pPr>
            <a:r>
              <a:rPr lang="en-US" sz="2100" dirty="0"/>
              <a:t>Each eye is set in a bony socket in the skull, called the </a:t>
            </a:r>
            <a:r>
              <a:rPr lang="en-US" sz="2100" b="1" dirty="0">
                <a:solidFill>
                  <a:srgbClr val="FF0000"/>
                </a:solidFill>
              </a:rPr>
              <a:t>orbit</a:t>
            </a:r>
            <a:r>
              <a:rPr lang="en-US" sz="2100" dirty="0"/>
              <a:t>. Only the very front of the eye is not surrounded by bone (Figure 13.11).</a:t>
            </a:r>
          </a:p>
          <a:p>
            <a:pPr marL="292100" indent="-292100">
              <a:buClr>
                <a:srgbClr val="0070C0"/>
              </a:buClr>
              <a:buSzPct val="80000"/>
              <a:buFont typeface="Wingdings 3" panose="05040102010807070707" pitchFamily="18" charset="2"/>
              <a:buChar char=""/>
            </a:pPr>
            <a:r>
              <a:rPr lang="en-US" sz="2100" dirty="0"/>
              <a:t>The front of the eye is covered by a thin, transparent membrane called the </a:t>
            </a:r>
            <a:r>
              <a:rPr lang="en-US" sz="2100" b="1" dirty="0">
                <a:solidFill>
                  <a:srgbClr val="FF0000"/>
                </a:solidFill>
              </a:rPr>
              <a:t>conjunctiva</a:t>
            </a:r>
            <a:r>
              <a:rPr lang="en-US" sz="2100" dirty="0"/>
              <a:t>, </a:t>
            </a:r>
            <a:r>
              <a:rPr lang="en-US" sz="2100" dirty="0" smtClean="0"/>
              <a:t/>
            </a:r>
            <a:br>
              <a:rPr lang="en-US" sz="2100" dirty="0" smtClean="0"/>
            </a:br>
            <a:r>
              <a:rPr lang="en-US" sz="2100" dirty="0" smtClean="0"/>
              <a:t>which </a:t>
            </a:r>
            <a:r>
              <a:rPr lang="en-US" sz="2100" dirty="0"/>
              <a:t>helps to protect the </a:t>
            </a:r>
            <a:r>
              <a:rPr lang="en-US" sz="2100" dirty="0" smtClean="0"/>
              <a:t/>
            </a:r>
            <a:br>
              <a:rPr lang="en-US" sz="2100" dirty="0" smtClean="0"/>
            </a:br>
            <a:r>
              <a:rPr lang="en-US" sz="2100" dirty="0" smtClean="0"/>
              <a:t>parts </a:t>
            </a:r>
            <a:r>
              <a:rPr lang="en-US" sz="2100" dirty="0"/>
              <a:t>behind it. The </a:t>
            </a:r>
            <a:r>
              <a:rPr lang="en-US" sz="2100" dirty="0" smtClean="0"/>
              <a:t/>
            </a:r>
            <a:br>
              <a:rPr lang="en-US" sz="2100" dirty="0" smtClean="0"/>
            </a:br>
            <a:r>
              <a:rPr lang="en-US" sz="2100" dirty="0" smtClean="0"/>
              <a:t>conjunctiva </a:t>
            </a:r>
            <a:r>
              <a:rPr lang="en-US" sz="2100" dirty="0"/>
              <a:t>is always kept </a:t>
            </a:r>
            <a:r>
              <a:rPr lang="en-US" sz="2100" dirty="0" smtClean="0"/>
              <a:t/>
            </a:r>
            <a:br>
              <a:rPr lang="en-US" sz="2100" dirty="0" smtClean="0"/>
            </a:br>
            <a:r>
              <a:rPr lang="en-US" sz="2100" dirty="0" smtClean="0"/>
              <a:t>moist </a:t>
            </a:r>
            <a:r>
              <a:rPr lang="en-US" sz="2100" dirty="0"/>
              <a:t>by a fluid made in </a:t>
            </a:r>
            <a:r>
              <a:rPr lang="en-US" sz="2100" dirty="0" smtClean="0"/>
              <a:t/>
            </a:r>
            <a:br>
              <a:rPr lang="en-US" sz="2100" dirty="0" smtClean="0"/>
            </a:br>
            <a:r>
              <a:rPr lang="en-US" sz="2100" dirty="0" smtClean="0"/>
              <a:t>the </a:t>
            </a:r>
            <a:r>
              <a:rPr lang="en-US" sz="2100" dirty="0"/>
              <a:t>tear glands. This fluid </a:t>
            </a:r>
            <a:r>
              <a:rPr lang="en-US" sz="2100" dirty="0" smtClean="0"/>
              <a:t/>
            </a:r>
            <a:br>
              <a:rPr lang="en-US" sz="2100" dirty="0" smtClean="0"/>
            </a:br>
            <a:r>
              <a:rPr lang="en-US" sz="2100" dirty="0" smtClean="0"/>
              <a:t>contains </a:t>
            </a:r>
            <a:r>
              <a:rPr lang="en-US" sz="2100" dirty="0"/>
              <a:t>an enzyme </a:t>
            </a:r>
            <a:r>
              <a:rPr lang="en-US" sz="2100" dirty="0" smtClean="0"/>
              <a:t/>
            </a:r>
            <a:br>
              <a:rPr lang="en-US" sz="2100" dirty="0" smtClean="0"/>
            </a:br>
            <a:r>
              <a:rPr lang="en-US" sz="2100" dirty="0" smtClean="0"/>
              <a:t>called </a:t>
            </a:r>
            <a:r>
              <a:rPr lang="en-US" sz="2100" dirty="0"/>
              <a:t>lysozyme, which </a:t>
            </a:r>
            <a:r>
              <a:rPr lang="en-US" sz="2100" dirty="0" smtClean="0"/>
              <a:t/>
            </a:r>
            <a:br>
              <a:rPr lang="en-US" sz="2100" dirty="0" smtClean="0"/>
            </a:br>
            <a:r>
              <a:rPr lang="en-US" sz="2100" dirty="0" smtClean="0"/>
              <a:t>can </a:t>
            </a:r>
            <a:r>
              <a:rPr lang="en-US" sz="2100" dirty="0"/>
              <a:t>kill bacteria</a:t>
            </a:r>
            <a:r>
              <a:rPr lang="en-US" sz="2100" dirty="0" smtClean="0"/>
              <a:t>.</a:t>
            </a:r>
            <a:endParaRPr lang="en-US" sz="21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14338" name="Picture 2" descr="Image result for structure of an ey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07904" y="3750292"/>
            <a:ext cx="5184576" cy="28916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4" action="ppaction://hlinksldjump"/>
          </p:cNvPr>
          <p:cNvSpPr txBox="1"/>
          <p:nvPr/>
        </p:nvSpPr>
        <p:spPr>
          <a:xfrm>
            <a:off x="8316416" y="371703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1053252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Eyes</a:t>
            </a:r>
            <a:endParaRPr lang="en-US" sz="4000" dirty="0"/>
          </a:p>
        </p:txBody>
      </p:sp>
      <p:sp>
        <p:nvSpPr>
          <p:cNvPr id="34" name="Rectangle 33"/>
          <p:cNvSpPr/>
          <p:nvPr/>
        </p:nvSpPr>
        <p:spPr>
          <a:xfrm>
            <a:off x="179512" y="1124744"/>
            <a:ext cx="8640960" cy="4401205"/>
          </a:xfrm>
          <a:prstGeom prst="rect">
            <a:avLst/>
          </a:prstGeom>
        </p:spPr>
        <p:txBody>
          <a:bodyPr wrap="square">
            <a:spAutoFit/>
          </a:bodyPr>
          <a:lstStyle/>
          <a:p>
            <a:pPr>
              <a:buClr>
                <a:srgbClr val="0070C0"/>
              </a:buClr>
              <a:buSzPct val="80000"/>
            </a:pPr>
            <a:r>
              <a:rPr lang="en-US" sz="2800" b="1" dirty="0" smtClean="0">
                <a:solidFill>
                  <a:srgbClr val="C00000"/>
                </a:solidFill>
              </a:rPr>
              <a:t>The </a:t>
            </a:r>
            <a:r>
              <a:rPr lang="en-US" sz="2800" b="1" dirty="0">
                <a:solidFill>
                  <a:srgbClr val="C00000"/>
                </a:solidFill>
              </a:rPr>
              <a:t>structure of the eye</a:t>
            </a:r>
          </a:p>
          <a:p>
            <a:pPr marL="400050" indent="-400050">
              <a:buClr>
                <a:srgbClr val="0070C0"/>
              </a:buClr>
              <a:buSzPct val="80000"/>
              <a:buFont typeface="Wingdings 3" panose="05040102010807070707" pitchFamily="18" charset="2"/>
              <a:buChar char=""/>
            </a:pPr>
            <a:r>
              <a:rPr lang="en-US" sz="2800" dirty="0" smtClean="0"/>
              <a:t>The </a:t>
            </a:r>
            <a:r>
              <a:rPr lang="en-US" sz="2800" dirty="0"/>
              <a:t>fluid is washed across your eye by your eyelids when you blink. The eyelids, eyebrows and eyelashes also help to stop dirt from landing on the surface of your eyes.</a:t>
            </a:r>
          </a:p>
          <a:p>
            <a:pPr marL="400050" indent="-400050">
              <a:buClr>
                <a:srgbClr val="0070C0"/>
              </a:buClr>
              <a:buSzPct val="80000"/>
              <a:buFont typeface="Wingdings 3" panose="05040102010807070707" pitchFamily="18" charset="2"/>
              <a:buChar char=""/>
            </a:pPr>
            <a:r>
              <a:rPr lang="en-US" sz="2800" dirty="0"/>
              <a:t>Even the part of the eye inside the orbit is protected. There is </a:t>
            </a:r>
            <a:r>
              <a:rPr lang="en-US" sz="2800" dirty="0" smtClean="0"/>
              <a:t/>
            </a:r>
            <a:br>
              <a:rPr lang="en-US" sz="2800" dirty="0" smtClean="0"/>
            </a:br>
            <a:r>
              <a:rPr lang="en-US" sz="2800" dirty="0" smtClean="0"/>
              <a:t>a </a:t>
            </a:r>
            <a:r>
              <a:rPr lang="en-US" sz="2800" dirty="0"/>
              <a:t>very tough coat </a:t>
            </a:r>
            <a:r>
              <a:rPr lang="en-US" sz="2800" dirty="0" smtClean="0"/>
              <a:t/>
            </a:r>
            <a:br>
              <a:rPr lang="en-US" sz="2800" dirty="0" smtClean="0"/>
            </a:br>
            <a:r>
              <a:rPr lang="en-US" sz="2800" dirty="0" smtClean="0"/>
              <a:t>surrounding </a:t>
            </a:r>
            <a:r>
              <a:rPr lang="en-US" sz="2800" dirty="0"/>
              <a:t>it </a:t>
            </a:r>
            <a:r>
              <a:rPr lang="en-US" sz="2800" dirty="0" smtClean="0"/>
              <a:t/>
            </a:r>
            <a:br>
              <a:rPr lang="en-US" sz="2800" dirty="0" smtClean="0"/>
            </a:br>
            <a:r>
              <a:rPr lang="en-US" sz="2800" dirty="0" smtClean="0"/>
              <a:t>called </a:t>
            </a:r>
            <a:r>
              <a:rPr lang="en-US" sz="2800" dirty="0"/>
              <a:t>the </a:t>
            </a:r>
            <a:r>
              <a:rPr lang="en-US" sz="2800" b="1" dirty="0">
                <a:solidFill>
                  <a:srgbClr val="FF0000"/>
                </a:solidFill>
              </a:rPr>
              <a:t>sclera</a:t>
            </a:r>
            <a:r>
              <a:rPr lang="en-US" sz="28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5" name="Picture 2" descr="Image result for structure of an ey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07904" y="3750292"/>
            <a:ext cx="5184576" cy="289163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6416" y="321297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3127025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640960" cy="5647700"/>
          </a:xfrm>
          <a:prstGeom prst="rect">
            <a:avLst/>
          </a:prstGeom>
        </p:spPr>
        <p:txBody>
          <a:bodyPr wrap="square">
            <a:spAutoFit/>
          </a:bodyPr>
          <a:lstStyle/>
          <a:p>
            <a:pPr>
              <a:buClr>
                <a:srgbClr val="0070C0"/>
              </a:buClr>
              <a:buSzPct val="80000"/>
            </a:pPr>
            <a:r>
              <a:rPr lang="en-US" sz="1900" b="1" dirty="0" smtClean="0">
                <a:solidFill>
                  <a:srgbClr val="C00000"/>
                </a:solidFill>
              </a:rPr>
              <a:t>The retina</a:t>
            </a:r>
          </a:p>
          <a:p>
            <a:pPr marL="400050" indent="-400050">
              <a:buClr>
                <a:srgbClr val="0070C0"/>
              </a:buClr>
              <a:buSzPct val="80000"/>
              <a:buFont typeface="Wingdings 3" panose="05040102010807070707" pitchFamily="18" charset="2"/>
              <a:buChar char=""/>
            </a:pPr>
            <a:r>
              <a:rPr lang="en-US" sz="1900" dirty="0" smtClean="0"/>
              <a:t>The retina is at the back of the eye. When light falls on a receptor cell in the retina, the cell sends an electrical impulse along the optic nerve to the brain. The brain sorts out all the impulses from each receptor cell, and builds up an image. Some of these receptor cells are sensitive to light of different </a:t>
            </a:r>
            <a:r>
              <a:rPr lang="en-US" sz="1900" dirty="0" err="1" smtClean="0"/>
              <a:t>colours</a:t>
            </a:r>
            <a:r>
              <a:rPr lang="en-US" sz="1900" dirty="0" smtClean="0"/>
              <a:t>, enabling us to see </a:t>
            </a:r>
            <a:r>
              <a:rPr lang="en-US" sz="1900" dirty="0" err="1" smtClean="0"/>
              <a:t>coloured</a:t>
            </a:r>
            <a:r>
              <a:rPr lang="en-US" sz="1900" dirty="0" smtClean="0"/>
              <a:t> images.</a:t>
            </a:r>
          </a:p>
          <a:p>
            <a:pPr marL="400050" indent="-400050">
              <a:buClr>
                <a:srgbClr val="0070C0"/>
              </a:buClr>
              <a:buSzPct val="80000"/>
              <a:buFont typeface="Wingdings 3" panose="05040102010807070707" pitchFamily="18" charset="2"/>
              <a:buChar char=""/>
            </a:pPr>
            <a:r>
              <a:rPr lang="en-US" sz="1900" dirty="0" smtClean="0"/>
              <a:t>The </a:t>
            </a:r>
            <a:r>
              <a:rPr lang="en-US" sz="1900" dirty="0"/>
              <a:t>closer together the receptor cells are, the clearer the image the brain will get. The part of the retina where </a:t>
            </a:r>
            <a:r>
              <a:rPr lang="en-US" sz="1900" dirty="0" smtClean="0"/>
              <a:t/>
            </a:r>
            <a:br>
              <a:rPr lang="en-US" sz="1900" dirty="0" smtClean="0"/>
            </a:br>
            <a:r>
              <a:rPr lang="en-US" sz="1900" dirty="0" smtClean="0"/>
              <a:t>the </a:t>
            </a:r>
            <a:r>
              <a:rPr lang="en-US" sz="1900" dirty="0"/>
              <a:t>receptor cells are packed most </a:t>
            </a:r>
            <a:r>
              <a:rPr lang="en-US" sz="1900" dirty="0" smtClean="0"/>
              <a:t/>
            </a:r>
            <a:br>
              <a:rPr lang="en-US" sz="1900" dirty="0" smtClean="0"/>
            </a:br>
            <a:r>
              <a:rPr lang="en-US" sz="1900" dirty="0" smtClean="0"/>
              <a:t>closely </a:t>
            </a:r>
            <a:r>
              <a:rPr lang="en-US" sz="1900" dirty="0"/>
              <a:t>together is called the </a:t>
            </a:r>
            <a:r>
              <a:rPr lang="en-US" sz="1900" dirty="0" smtClean="0"/>
              <a:t/>
            </a:r>
            <a:br>
              <a:rPr lang="en-US" sz="1900" dirty="0" smtClean="0"/>
            </a:br>
            <a:r>
              <a:rPr lang="en-US" sz="1900" dirty="0" smtClean="0"/>
              <a:t>fovea</a:t>
            </a:r>
            <a:r>
              <a:rPr lang="en-US" sz="1900" dirty="0"/>
              <a:t>. This is the part of the retina </a:t>
            </a:r>
            <a:r>
              <a:rPr lang="en-US" sz="1900" dirty="0" smtClean="0"/>
              <a:t/>
            </a:r>
            <a:br>
              <a:rPr lang="en-US" sz="1900" dirty="0" smtClean="0"/>
            </a:br>
            <a:r>
              <a:rPr lang="en-US" sz="1900" dirty="0" smtClean="0"/>
              <a:t>where </a:t>
            </a:r>
            <a:r>
              <a:rPr lang="en-US" sz="1900" dirty="0"/>
              <a:t>light is focused when you </a:t>
            </a:r>
            <a:r>
              <a:rPr lang="en-US" sz="1900" dirty="0" smtClean="0"/>
              <a:t/>
            </a:r>
            <a:br>
              <a:rPr lang="en-US" sz="1900" dirty="0" smtClean="0"/>
            </a:br>
            <a:r>
              <a:rPr lang="en-US" sz="1900" dirty="0" smtClean="0"/>
              <a:t>look </a:t>
            </a:r>
            <a:r>
              <a:rPr lang="en-US" sz="1900" dirty="0"/>
              <a:t>straight at an object</a:t>
            </a:r>
            <a:r>
              <a:rPr lang="en-US" sz="1900" dirty="0" smtClean="0"/>
              <a:t>.</a:t>
            </a:r>
          </a:p>
          <a:p>
            <a:pPr marL="400050" indent="-400050">
              <a:buClr>
                <a:srgbClr val="0070C0"/>
              </a:buClr>
              <a:buSzPct val="80000"/>
              <a:buFont typeface="Wingdings 3" panose="05040102010807070707" pitchFamily="18" charset="2"/>
              <a:buChar char=""/>
            </a:pPr>
            <a:r>
              <a:rPr lang="en-US" sz="1900" dirty="0"/>
              <a:t>There are no receptor cells where </a:t>
            </a:r>
            <a:r>
              <a:rPr lang="en-US" sz="1900" dirty="0" smtClean="0"/>
              <a:t/>
            </a:r>
            <a:br>
              <a:rPr lang="en-US" sz="1900" dirty="0" smtClean="0"/>
            </a:br>
            <a:r>
              <a:rPr lang="en-US" sz="1900" dirty="0" smtClean="0"/>
              <a:t>the </a:t>
            </a:r>
            <a:r>
              <a:rPr lang="en-US" sz="1900" dirty="0"/>
              <a:t>optic nerve </a:t>
            </a:r>
            <a:r>
              <a:rPr lang="en-US" sz="1900" dirty="0" smtClean="0"/>
              <a:t>leaves a </a:t>
            </a:r>
            <a:r>
              <a:rPr lang="en-US" sz="1900" dirty="0"/>
              <a:t>the retina. </a:t>
            </a:r>
            <a:r>
              <a:rPr lang="en-US" sz="1900" dirty="0" smtClean="0"/>
              <a:t/>
            </a:r>
            <a:br>
              <a:rPr lang="en-US" sz="1900" dirty="0" smtClean="0"/>
            </a:br>
            <a:r>
              <a:rPr lang="en-US" sz="1900" dirty="0" smtClean="0"/>
              <a:t>This </a:t>
            </a:r>
            <a:r>
              <a:rPr lang="en-US" sz="1900" dirty="0"/>
              <a:t>part is called the blind spot. </a:t>
            </a:r>
            <a:r>
              <a:rPr lang="en-US" sz="1900" dirty="0" smtClean="0"/>
              <a:t/>
            </a:r>
            <a:br>
              <a:rPr lang="en-US" sz="1900" dirty="0" smtClean="0"/>
            </a:br>
            <a:r>
              <a:rPr lang="en-US" sz="1900" dirty="0" smtClean="0"/>
              <a:t>If </a:t>
            </a:r>
            <a:r>
              <a:rPr lang="en-US" sz="1900" dirty="0"/>
              <a:t>light falls on this place, no </a:t>
            </a:r>
            <a:r>
              <a:rPr lang="en-US" sz="1900" dirty="0" smtClean="0"/>
              <a:t/>
            </a:r>
            <a:br>
              <a:rPr lang="en-US" sz="1900" dirty="0" smtClean="0"/>
            </a:br>
            <a:r>
              <a:rPr lang="en-US" sz="1900" dirty="0" smtClean="0"/>
              <a:t>impulses </a:t>
            </a:r>
            <a:r>
              <a:rPr lang="en-US" sz="1900" dirty="0"/>
              <a:t>will be sent to the brain</a:t>
            </a:r>
            <a:r>
              <a:rPr lang="en-US" sz="1900" dirty="0" smtClean="0"/>
              <a:t>.</a:t>
            </a:r>
          </a:p>
          <a:p>
            <a:pPr marL="400050" indent="-400050">
              <a:buClr>
                <a:srgbClr val="0070C0"/>
              </a:buClr>
              <a:buSzPct val="80000"/>
              <a:buFont typeface="Wingdings 3" panose="05040102010807070707" pitchFamily="18" charset="2"/>
              <a:buChar char=""/>
            </a:pPr>
            <a:r>
              <a:rPr lang="en-US" sz="1900" dirty="0"/>
              <a:t>Try Activity </a:t>
            </a:r>
            <a:r>
              <a:rPr lang="en-US" sz="1900" dirty="0" smtClean="0"/>
              <a:t>13.2.</a:t>
            </a:r>
            <a:endParaRPr lang="en-US" sz="19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6" name="Rectangle 5"/>
          <p:cNvSpPr/>
          <p:nvPr/>
        </p:nvSpPr>
        <p:spPr>
          <a:xfrm>
            <a:off x="4644008" y="3260618"/>
            <a:ext cx="4248458" cy="3293209"/>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1600" b="1" dirty="0" smtClean="0">
                <a:solidFill>
                  <a:srgbClr val="C00000"/>
                </a:solidFill>
                <a:latin typeface="Arial" panose="020B0604020202020204" pitchFamily="34" charset="0"/>
                <a:cs typeface="Arial" panose="020B0604020202020204" pitchFamily="34" charset="0"/>
              </a:rPr>
              <a:t>Activity 13.3</a:t>
            </a:r>
          </a:p>
          <a:p>
            <a:pPr>
              <a:buClr>
                <a:srgbClr val="C00000"/>
              </a:buClr>
              <a:buSzPct val="80000"/>
              <a:tabLst>
                <a:tab pos="2420938" algn="l"/>
              </a:tabLst>
            </a:pPr>
            <a:r>
              <a:rPr lang="en-US" sz="1600" b="1" dirty="0">
                <a:latin typeface="Arial" panose="020B0604020202020204" pitchFamily="34" charset="0"/>
                <a:cs typeface="Arial" panose="020B0604020202020204" pitchFamily="34" charset="0"/>
              </a:rPr>
              <a:t>Can you always see the image?</a:t>
            </a:r>
          </a:p>
          <a:p>
            <a:pPr>
              <a:buClr>
                <a:srgbClr val="C00000"/>
              </a:buClr>
              <a:buSzPct val="80000"/>
              <a:tabLst>
                <a:tab pos="2420938" algn="l"/>
              </a:tabLst>
            </a:pPr>
            <a:r>
              <a:rPr lang="en-US" sz="1600" dirty="0">
                <a:latin typeface="Arial" panose="020B0604020202020204" pitchFamily="34" charset="0"/>
                <a:cs typeface="Arial" panose="020B0604020202020204" pitchFamily="34" charset="0"/>
              </a:rPr>
              <a:t>Hold this page about 45 cm from your face. Close the left eye, and look at the cross with your right eye. Gradually bring the page closer to you. What happens? Can you explain it</a:t>
            </a:r>
            <a:r>
              <a:rPr lang="en-US" sz="1600" dirty="0" smtClean="0">
                <a:latin typeface="Arial" panose="020B0604020202020204" pitchFamily="34" charset="0"/>
                <a:cs typeface="Arial" panose="020B0604020202020204" pitchFamily="34" charset="0"/>
              </a:rPr>
              <a:t>?</a:t>
            </a: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p:txBody>
      </p:sp>
      <p:sp>
        <p:nvSpPr>
          <p:cNvPr id="10" name="Oval 9"/>
          <p:cNvSpPr/>
          <p:nvPr/>
        </p:nvSpPr>
        <p:spPr>
          <a:xfrm rot="1078849">
            <a:off x="8519871" y="3200367"/>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788024" y="5085183"/>
            <a:ext cx="4032448" cy="1344149"/>
          </a:xfrm>
          <a:prstGeom prst="rect">
            <a:avLst/>
          </a:prstGeom>
        </p:spPr>
      </p:pic>
      <p:sp>
        <p:nvSpPr>
          <p:cNvPr id="12" name="TextBox 11">
            <a:hlinkClick r:id="rId4" action="ppaction://hlinksldjump"/>
          </p:cNvPr>
          <p:cNvSpPr txBox="1"/>
          <p:nvPr/>
        </p:nvSpPr>
        <p:spPr>
          <a:xfrm>
            <a:off x="8316416" y="177281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2697935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712968" cy="5647700"/>
          </a:xfrm>
          <a:prstGeom prst="rect">
            <a:avLst/>
          </a:prstGeom>
        </p:spPr>
        <p:txBody>
          <a:bodyPr wrap="square">
            <a:spAutoFit/>
          </a:bodyPr>
          <a:lstStyle/>
          <a:p>
            <a:pPr>
              <a:buClr>
                <a:srgbClr val="0070C0"/>
              </a:buClr>
              <a:buSzPct val="80000"/>
            </a:pPr>
            <a:r>
              <a:rPr lang="en-US" sz="1900" b="1" dirty="0" smtClean="0">
                <a:solidFill>
                  <a:srgbClr val="C00000"/>
                </a:solidFill>
              </a:rPr>
              <a:t>The retina</a:t>
            </a:r>
          </a:p>
          <a:p>
            <a:pPr marL="342900" indent="-342900">
              <a:buClr>
                <a:srgbClr val="0070C0"/>
              </a:buClr>
              <a:buSzPct val="80000"/>
              <a:buFont typeface="Wingdings 3" panose="05040102010807070707" pitchFamily="18" charset="2"/>
              <a:buChar char=""/>
            </a:pPr>
            <a:r>
              <a:rPr lang="en-US" sz="1900" dirty="0"/>
              <a:t>Behind the retina is a black layer called the </a:t>
            </a:r>
            <a:r>
              <a:rPr lang="en-US" sz="1900" b="1" dirty="0">
                <a:solidFill>
                  <a:srgbClr val="FF0000"/>
                </a:solidFill>
              </a:rPr>
              <a:t>choroid</a:t>
            </a:r>
            <a:r>
              <a:rPr lang="en-US" sz="1900" dirty="0"/>
              <a:t>. The choroid absorbs all the light after it has been through </a:t>
            </a:r>
            <a:r>
              <a:rPr lang="en-US" sz="1900" dirty="0" smtClean="0"/>
              <a:t>the </a:t>
            </a:r>
            <a:r>
              <a:rPr lang="en-US" sz="1900" dirty="0"/>
              <a:t>retina, so it does not get scattered around the inside </a:t>
            </a:r>
            <a:r>
              <a:rPr lang="en-US" sz="1900" dirty="0" smtClean="0"/>
              <a:t>of </a:t>
            </a:r>
            <a:r>
              <a:rPr lang="en-US" sz="1900" dirty="0"/>
              <a:t>the eye. The choroid is also rich in blood vessels </a:t>
            </a:r>
            <a:r>
              <a:rPr lang="en-US" sz="1900" dirty="0" smtClean="0"/>
              <a:t>which </a:t>
            </a:r>
            <a:r>
              <a:rPr lang="en-US" sz="1900" dirty="0"/>
              <a:t>nourish the eye.</a:t>
            </a:r>
          </a:p>
          <a:p>
            <a:pPr marL="342900" indent="-342900">
              <a:buClr>
                <a:srgbClr val="0070C0"/>
              </a:buClr>
              <a:buSzPct val="80000"/>
              <a:buFont typeface="Wingdings 3" panose="05040102010807070707" pitchFamily="18" charset="2"/>
              <a:buChar char=""/>
            </a:pPr>
            <a:r>
              <a:rPr lang="en-US" sz="1900" dirty="0"/>
              <a:t>We have two kinds of receptor cells in the retina </a:t>
            </a:r>
            <a:r>
              <a:rPr lang="en-US" sz="1900" dirty="0" smtClean="0"/>
              <a:t>(Figure </a:t>
            </a:r>
            <a:r>
              <a:rPr lang="en-US" sz="1900" dirty="0"/>
              <a:t>13.12). </a:t>
            </a:r>
            <a:r>
              <a:rPr lang="en-US" sz="1900" b="1" dirty="0">
                <a:solidFill>
                  <a:srgbClr val="FF0000"/>
                </a:solidFill>
              </a:rPr>
              <a:t>Rod cells </a:t>
            </a:r>
            <a:r>
              <a:rPr lang="en-US" sz="1900" dirty="0"/>
              <a:t>are sensitive to quite dim light, b</a:t>
            </a:r>
            <a:r>
              <a:rPr lang="en-US" sz="1900" dirty="0" smtClean="0"/>
              <a:t>ut </a:t>
            </a:r>
            <a:r>
              <a:rPr lang="en-US" sz="1900" dirty="0"/>
              <a:t>they do not respond to colour. Cone cells are able to distinguish between the different </a:t>
            </a:r>
            <a:r>
              <a:rPr lang="en-US" sz="1900" dirty="0" err="1"/>
              <a:t>colours</a:t>
            </a:r>
            <a:r>
              <a:rPr lang="en-US" sz="1900" dirty="0"/>
              <a:t> of light, but they only function when the light is quite </a:t>
            </a:r>
            <a:r>
              <a:rPr lang="en-US" sz="1900" dirty="0" smtClean="0"/>
              <a:t>bright. We </a:t>
            </a:r>
            <a:r>
              <a:rPr lang="en-US" sz="1900" dirty="0"/>
              <a:t>have three different kinds of cones, sensitive to red, green and blue light.</a:t>
            </a:r>
          </a:p>
          <a:p>
            <a:pPr marL="342900" indent="-342900">
              <a:buClr>
                <a:srgbClr val="0070C0"/>
              </a:buClr>
              <a:buSzPct val="80000"/>
              <a:buFont typeface="Wingdings 3" panose="05040102010807070707" pitchFamily="18" charset="2"/>
              <a:buChar char=""/>
            </a:pPr>
            <a:r>
              <a:rPr lang="en-US" sz="1900" dirty="0"/>
              <a:t>Rods therefore allow us to see in dim light but only in black and white, while cones give us colour vision.</a:t>
            </a:r>
          </a:p>
          <a:p>
            <a:pPr marL="342900" indent="-342900">
              <a:buClr>
                <a:srgbClr val="0070C0"/>
              </a:buClr>
              <a:buSzPct val="80000"/>
              <a:buFont typeface="Wingdings 3" panose="05040102010807070707" pitchFamily="18" charset="2"/>
              <a:buChar char=""/>
            </a:pPr>
            <a:r>
              <a:rPr lang="en-US" sz="1900" dirty="0"/>
              <a:t>The fovea contains almost entirely </a:t>
            </a:r>
            <a:r>
              <a:rPr lang="en-US" sz="1900" dirty="0" smtClean="0"/>
              <a:t>cones, </a:t>
            </a:r>
            <a:br>
              <a:rPr lang="en-US" sz="1900" dirty="0" smtClean="0"/>
            </a:br>
            <a:r>
              <a:rPr lang="en-US" sz="1900" dirty="0" smtClean="0"/>
              <a:t>packed </a:t>
            </a:r>
            <a:r>
              <a:rPr lang="en-US" sz="1900" dirty="0"/>
              <a:t>tightly together. When we look </a:t>
            </a:r>
            <a:r>
              <a:rPr lang="en-US" sz="1900" dirty="0" smtClean="0"/>
              <a:t/>
            </a:r>
            <a:br>
              <a:rPr lang="en-US" sz="1900" dirty="0" smtClean="0"/>
            </a:br>
            <a:r>
              <a:rPr lang="en-US" sz="1900" dirty="0" smtClean="0"/>
              <a:t>directly </a:t>
            </a:r>
            <a:r>
              <a:rPr lang="en-US" sz="1900" dirty="0"/>
              <a:t>at an object, we use our cones to </a:t>
            </a:r>
            <a:r>
              <a:rPr lang="en-US" sz="1900" dirty="0" smtClean="0"/>
              <a:t/>
            </a:r>
            <a:br>
              <a:rPr lang="en-US" sz="1900" dirty="0" smtClean="0"/>
            </a:br>
            <a:r>
              <a:rPr lang="en-US" sz="1900" dirty="0" smtClean="0"/>
              <a:t>produce </a:t>
            </a:r>
            <a:r>
              <a:rPr lang="en-US" sz="1900" dirty="0"/>
              <a:t>a sharp image, in colour. Rods </a:t>
            </a:r>
            <a:r>
              <a:rPr lang="en-US" sz="1900" dirty="0" smtClean="0"/>
              <a:t/>
            </a:r>
            <a:br>
              <a:rPr lang="en-US" sz="1900" dirty="0" smtClean="0"/>
            </a:br>
            <a:r>
              <a:rPr lang="en-US" sz="1900" dirty="0" smtClean="0"/>
              <a:t>are </a:t>
            </a:r>
            <a:r>
              <a:rPr lang="en-US" sz="1900" dirty="0"/>
              <a:t>found further out on the retina, and </a:t>
            </a:r>
            <a:r>
              <a:rPr lang="en-US" sz="1900" dirty="0" smtClean="0"/>
              <a:t/>
            </a:r>
            <a:br>
              <a:rPr lang="en-US" sz="1900" dirty="0" smtClean="0"/>
            </a:br>
            <a:r>
              <a:rPr lang="en-US" sz="1900" dirty="0" smtClean="0"/>
              <a:t>are </a:t>
            </a:r>
            <a:r>
              <a:rPr lang="en-US" sz="1900" dirty="0"/>
              <a:t>less tightly packed. They show us a </a:t>
            </a:r>
            <a:r>
              <a:rPr lang="en-US" sz="1900" dirty="0" smtClean="0"/>
              <a:t/>
            </a:r>
            <a:br>
              <a:rPr lang="en-US" sz="1900" dirty="0" smtClean="0"/>
            </a:br>
            <a:r>
              <a:rPr lang="en-US" sz="1900" dirty="0" smtClean="0"/>
              <a:t>less </a:t>
            </a:r>
            <a:r>
              <a:rPr lang="en-US" sz="1900" dirty="0"/>
              <a:t>detailed image.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327" t="3859" r="7475" b="11550"/>
          <a:stretch/>
        </p:blipFill>
        <p:spPr>
          <a:xfrm>
            <a:off x="5220072" y="4412680"/>
            <a:ext cx="3678882" cy="1806595"/>
          </a:xfrm>
          <a:prstGeom prst="rect">
            <a:avLst/>
          </a:prstGeom>
        </p:spPr>
      </p:pic>
      <p:sp>
        <p:nvSpPr>
          <p:cNvPr id="9" name="Rectangle 8"/>
          <p:cNvSpPr/>
          <p:nvPr/>
        </p:nvSpPr>
        <p:spPr>
          <a:xfrm>
            <a:off x="5220072" y="6125815"/>
            <a:ext cx="3672408" cy="615553"/>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2000" b="1" dirty="0"/>
              <a:t>Figure </a:t>
            </a:r>
            <a:r>
              <a:rPr lang="en-US" sz="2000" b="1" dirty="0" smtClean="0"/>
              <a:t>13.11 – </a:t>
            </a:r>
            <a:r>
              <a:rPr lang="en-US" sz="2000" dirty="0" smtClean="0"/>
              <a:t>The eye from the front</a:t>
            </a:r>
            <a:endParaRPr lang="en-GB" sz="2000" dirty="0"/>
          </a:p>
        </p:txBody>
      </p:sp>
      <p:sp>
        <p:nvSpPr>
          <p:cNvPr id="11" name="TextBox 10">
            <a:hlinkClick r:id="rId4" action="ppaction://hlinksldjump"/>
          </p:cNvPr>
          <p:cNvSpPr txBox="1"/>
          <p:nvPr/>
        </p:nvSpPr>
        <p:spPr>
          <a:xfrm>
            <a:off x="8316416" y="315374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1386275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167</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6468" t="1701" r="10614" b="4850"/>
          <a:stretch/>
        </p:blipFill>
        <p:spPr>
          <a:xfrm>
            <a:off x="179511" y="1124744"/>
            <a:ext cx="4919199" cy="5472608"/>
          </a:xfrm>
          <a:prstGeom prst="rect">
            <a:avLst/>
          </a:prstGeom>
        </p:spPr>
      </p:pic>
      <p:sp>
        <p:nvSpPr>
          <p:cNvPr id="8" name="Rectangle 7"/>
          <p:cNvSpPr/>
          <p:nvPr/>
        </p:nvSpPr>
        <p:spPr>
          <a:xfrm>
            <a:off x="5292080" y="5517232"/>
            <a:ext cx="3600400" cy="1107996"/>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sz="2400" b="1" dirty="0"/>
              <a:t>Figure </a:t>
            </a:r>
            <a:r>
              <a:rPr lang="en-US" sz="2400" b="1" dirty="0" smtClean="0"/>
              <a:t>13.12 – </a:t>
            </a:r>
            <a:r>
              <a:rPr lang="en-US" sz="2400" dirty="0" smtClean="0"/>
              <a:t>Small part of the retina showing rods and a cone</a:t>
            </a:r>
            <a:endParaRPr lang="en-GB" sz="2400" dirty="0"/>
          </a:p>
        </p:txBody>
      </p:sp>
      <p:pic>
        <p:nvPicPr>
          <p:cNvPr id="18434" name="Picture 2" descr="Image result for the retina rods and c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8711" y="1124743"/>
            <a:ext cx="3816590" cy="31296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file"/>
          </p:cNvPr>
          <p:cNvSpPr txBox="1"/>
          <p:nvPr/>
        </p:nvSpPr>
        <p:spPr>
          <a:xfrm>
            <a:off x="5901575" y="4393637"/>
            <a:ext cx="221086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Rods and Cones</a:t>
            </a:r>
            <a:endParaRPr lang="en-GB" sz="2000" b="1" dirty="0"/>
          </a:p>
        </p:txBody>
      </p:sp>
      <p:sp>
        <p:nvSpPr>
          <p:cNvPr id="11" name="TextBox 10">
            <a:hlinkClick r:id="rId6" action="ppaction://hlinksldjump"/>
          </p:cNvPr>
          <p:cNvSpPr txBox="1"/>
          <p:nvPr/>
        </p:nvSpPr>
        <p:spPr>
          <a:xfrm>
            <a:off x="8316416" y="472514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9361308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167</a:t>
            </a:r>
          </a:p>
        </p:txBody>
      </p:sp>
      <p:sp>
        <p:nvSpPr>
          <p:cNvPr id="8" name="Rectangle 7"/>
          <p:cNvSpPr/>
          <p:nvPr/>
        </p:nvSpPr>
        <p:spPr>
          <a:xfrm>
            <a:off x="179512" y="5733256"/>
            <a:ext cx="8712968" cy="923330"/>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sz="2000" b="1" dirty="0" smtClean="0"/>
              <a:t>Figure 3.10 - </a:t>
            </a:r>
            <a:r>
              <a:rPr lang="en-US" sz="2000" dirty="0" smtClean="0"/>
              <a:t>Section </a:t>
            </a:r>
            <a:r>
              <a:rPr lang="en-US" sz="2000" dirty="0"/>
              <a:t>through a human eye (seen from above). ( Note: you do </a:t>
            </a:r>
            <a:r>
              <a:rPr lang="en-US" sz="2000" dirty="0" smtClean="0"/>
              <a:t>not </a:t>
            </a:r>
            <a:r>
              <a:rPr lang="en-US" sz="2000" dirty="0"/>
              <a:t>need to learn the labels for sclera, choroid, aqueous humour and </a:t>
            </a:r>
            <a:r>
              <a:rPr lang="en-US" sz="2000" dirty="0" smtClean="0"/>
              <a:t>vitreous humour but </a:t>
            </a:r>
            <a:r>
              <a:rPr lang="en-US" sz="2000" dirty="0"/>
              <a:t>you may find these helpful if you do Activity 13.5.)</a:t>
            </a:r>
            <a:endParaRPr lang="en-GB" sz="2000" dirty="0"/>
          </a:p>
        </p:txBody>
      </p:sp>
      <p:pic>
        <p:nvPicPr>
          <p:cNvPr id="21506" name="Picture 2" descr="Image result for eye diagram from abo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124744"/>
            <a:ext cx="7488832" cy="461312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16416" y="314096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2285039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6480720" cy="5170646"/>
          </a:xfrm>
          <a:prstGeom prst="rect">
            <a:avLst/>
          </a:prstGeom>
        </p:spPr>
        <p:txBody>
          <a:bodyPr wrap="square">
            <a:spAutoFit/>
          </a:bodyPr>
          <a:lstStyle/>
          <a:p>
            <a:pPr>
              <a:buClr>
                <a:srgbClr val="0070C0"/>
              </a:buClr>
              <a:buSzPct val="80000"/>
            </a:pPr>
            <a:r>
              <a:rPr lang="en-US" sz="2200" b="1" dirty="0" smtClean="0">
                <a:solidFill>
                  <a:srgbClr val="C00000"/>
                </a:solidFill>
              </a:rPr>
              <a:t>The Iris</a:t>
            </a:r>
          </a:p>
          <a:p>
            <a:pPr marL="342900" indent="-342900">
              <a:buClr>
                <a:srgbClr val="0070C0"/>
              </a:buClr>
              <a:buSzPct val="80000"/>
              <a:buFont typeface="Wingdings 3" panose="05040102010807070707" pitchFamily="18" charset="2"/>
              <a:buChar char=""/>
            </a:pPr>
            <a:r>
              <a:rPr lang="en-US" sz="2200" dirty="0"/>
              <a:t>In front of the lens is a circular piece of tissue called the iris. This is the </a:t>
            </a:r>
            <a:r>
              <a:rPr lang="en-US" sz="2200" dirty="0" err="1"/>
              <a:t>coloured</a:t>
            </a:r>
            <a:r>
              <a:rPr lang="en-US" sz="2200" dirty="0"/>
              <a:t> part of your eye. The iris contains pigments, which absorb light and stop it getting through to the retina.</a:t>
            </a:r>
          </a:p>
          <a:p>
            <a:pPr marL="342900" indent="-342900">
              <a:buClr>
                <a:srgbClr val="0070C0"/>
              </a:buClr>
              <a:buSzPct val="80000"/>
              <a:buFont typeface="Wingdings 3" panose="05040102010807070707" pitchFamily="18" charset="2"/>
              <a:buChar char=""/>
            </a:pPr>
            <a:r>
              <a:rPr lang="en-US" sz="2200" dirty="0"/>
              <a:t>In the middle of the iris is a gap called the pupil. The size of the pupil can be adjusted. The wider the pupil is, the more light can get through to the retina. </a:t>
            </a:r>
            <a:r>
              <a:rPr lang="en-US" sz="2200" dirty="0" smtClean="0"/>
              <a:t>In </a:t>
            </a:r>
            <a:r>
              <a:rPr lang="en-US" sz="2200" dirty="0"/>
              <a:t>strong light, the iris closes in, and makes the pupil small. This stops too much light getting in and damaging the retina.</a:t>
            </a:r>
          </a:p>
          <a:p>
            <a:pPr marL="342900" indent="-342900">
              <a:buClr>
                <a:srgbClr val="0070C0"/>
              </a:buClr>
              <a:buSzPct val="80000"/>
              <a:buFont typeface="Wingdings 3" panose="05040102010807070707" pitchFamily="18" charset="2"/>
              <a:buChar char=""/>
            </a:pPr>
            <a:r>
              <a:rPr lang="en-US" sz="2200" dirty="0" smtClean="0"/>
              <a:t>To </a:t>
            </a:r>
            <a:r>
              <a:rPr lang="en-US" sz="2200" dirty="0"/>
              <a:t>allow it to adjust the size of the pupil, the iris contains muscles. Circular muscles lie in circles around the pupil. When they contract, they make the pupil constrict, or get smaller.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9" name="Rectangle 8"/>
          <p:cNvSpPr/>
          <p:nvPr/>
        </p:nvSpPr>
        <p:spPr>
          <a:xfrm>
            <a:off x="2455404" y="6361583"/>
            <a:ext cx="3988804"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13.13 – </a:t>
            </a:r>
            <a:r>
              <a:rPr lang="en-US" sz="2000" dirty="0" smtClean="0"/>
              <a:t>The Iris Reflex</a:t>
            </a:r>
            <a:endParaRPr lang="en-GB" sz="2000" dirty="0"/>
          </a:p>
        </p:txBody>
      </p:sp>
      <p:pic>
        <p:nvPicPr>
          <p:cNvPr id="22530" name="Picture 2" descr="Image result for the iris reflex"/>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31804" y="1178332"/>
            <a:ext cx="2281214" cy="270562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the iris refle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11266" y="4005064"/>
            <a:ext cx="2281214" cy="25922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316416" y="10527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0711978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712968" cy="4501232"/>
          </a:xfrm>
          <a:prstGeom prst="rect">
            <a:avLst/>
          </a:prstGeom>
        </p:spPr>
        <p:txBody>
          <a:bodyPr wrap="square">
            <a:spAutoFit/>
          </a:bodyPr>
          <a:lstStyle/>
          <a:p>
            <a:pPr>
              <a:buClr>
                <a:srgbClr val="0070C0"/>
              </a:buClr>
              <a:buSzPct val="80000"/>
            </a:pPr>
            <a:r>
              <a:rPr lang="en-US" sz="1910" b="1" dirty="0" smtClean="0">
                <a:solidFill>
                  <a:srgbClr val="C00000"/>
                </a:solidFill>
              </a:rPr>
              <a:t>The Iris</a:t>
            </a:r>
          </a:p>
          <a:p>
            <a:pPr marL="342900" indent="-342900">
              <a:buClr>
                <a:srgbClr val="0070C0"/>
              </a:buClr>
              <a:buSzPct val="80000"/>
              <a:buFont typeface="Wingdings 3" panose="05040102010807070707" pitchFamily="18" charset="2"/>
              <a:buChar char=""/>
            </a:pPr>
            <a:r>
              <a:rPr lang="en-US" sz="1910" dirty="0"/>
              <a:t>Radial muscles run outwards from the edge of the pupil. When they contract, they make the pupil dilate, or get larger (Figure 13.13). This is called the iris reflex (or sometimes the pupil reflex).</a:t>
            </a:r>
          </a:p>
          <a:p>
            <a:pPr marL="342900" indent="-342900">
              <a:buClr>
                <a:srgbClr val="0070C0"/>
              </a:buClr>
              <a:buSzPct val="80000"/>
              <a:buFont typeface="Wingdings 3" panose="05040102010807070707" pitchFamily="18" charset="2"/>
              <a:buChar char=""/>
            </a:pPr>
            <a:r>
              <a:rPr lang="en-US" sz="1910" dirty="0" smtClean="0"/>
              <a:t>These </a:t>
            </a:r>
            <a:r>
              <a:rPr lang="en-US" sz="1910" dirty="0"/>
              <a:t>responses of the iris are examples of a reflex action. Although the nerve impulses go into the brain, we do not need to think consciously about what to do. The response of the iris to light intensity (the stimulus is fast and automatic. Like many </a:t>
            </a:r>
            <a:r>
              <a:rPr lang="en-US" sz="1910" dirty="0" smtClean="0"/>
              <a:t/>
            </a:r>
            <a:br>
              <a:rPr lang="en-US" sz="1910" dirty="0" smtClean="0"/>
            </a:br>
            <a:r>
              <a:rPr lang="en-US" sz="1910" dirty="0" smtClean="0"/>
              <a:t>reflex </a:t>
            </a:r>
            <a:r>
              <a:rPr lang="en-US" sz="1910" dirty="0"/>
              <a:t>actions, this is </a:t>
            </a:r>
            <a:r>
              <a:rPr lang="en-US" sz="1910" dirty="0" smtClean="0"/>
              <a:t/>
            </a:r>
            <a:br>
              <a:rPr lang="en-US" sz="1910" dirty="0" smtClean="0"/>
            </a:br>
            <a:r>
              <a:rPr lang="en-US" sz="1910" dirty="0" smtClean="0"/>
              <a:t>very </a:t>
            </a:r>
            <a:r>
              <a:rPr lang="en-US" sz="1910" dirty="0"/>
              <a:t>advantageous: it </a:t>
            </a:r>
            <a:r>
              <a:rPr lang="en-US" sz="1910" dirty="0" smtClean="0"/>
              <a:t/>
            </a:r>
            <a:br>
              <a:rPr lang="en-US" sz="1910" dirty="0" smtClean="0"/>
            </a:br>
            <a:r>
              <a:rPr lang="en-US" sz="1910" dirty="0" smtClean="0"/>
              <a:t>prevents </a:t>
            </a:r>
            <a:r>
              <a:rPr lang="en-US" sz="1910" dirty="0"/>
              <a:t>damage to </a:t>
            </a:r>
            <a:r>
              <a:rPr lang="en-US" sz="1910" dirty="0" smtClean="0"/>
              <a:t/>
            </a:r>
            <a:br>
              <a:rPr lang="en-US" sz="1910" dirty="0" smtClean="0"/>
            </a:br>
            <a:r>
              <a:rPr lang="en-US" sz="1910" dirty="0" smtClean="0"/>
              <a:t>the retina </a:t>
            </a:r>
            <a:r>
              <a:rPr lang="en-US" sz="1910" dirty="0"/>
              <a:t>that could </a:t>
            </a:r>
            <a:r>
              <a:rPr lang="en-US" sz="1910" dirty="0" smtClean="0"/>
              <a:t/>
            </a:r>
            <a:br>
              <a:rPr lang="en-US" sz="1910" dirty="0" smtClean="0"/>
            </a:br>
            <a:r>
              <a:rPr lang="en-US" sz="1910" dirty="0" smtClean="0"/>
              <a:t>be caused </a:t>
            </a:r>
            <a:r>
              <a:rPr lang="en-US" sz="1910" dirty="0"/>
              <a:t>by very </a:t>
            </a:r>
            <a:r>
              <a:rPr lang="en-US" sz="1910" dirty="0" smtClean="0"/>
              <a:t/>
            </a:r>
            <a:br>
              <a:rPr lang="en-US" sz="1910" dirty="0" smtClean="0"/>
            </a:br>
            <a:r>
              <a:rPr lang="en-US" sz="1910" dirty="0" smtClean="0"/>
              <a:t>bright light </a:t>
            </a:r>
            <a:r>
              <a:rPr lang="en-US" sz="1910" dirty="0"/>
              <a:t>falling onto </a:t>
            </a:r>
            <a:r>
              <a:rPr lang="en-US" sz="1910" dirty="0" smtClean="0"/>
              <a:t/>
            </a:r>
            <a:br>
              <a:rPr lang="en-US" sz="1910" dirty="0" smtClean="0"/>
            </a:br>
            <a:r>
              <a:rPr lang="en-US" sz="1910" dirty="0" smtClean="0"/>
              <a:t>it.</a:t>
            </a:r>
            <a:endParaRPr lang="en-US" sz="191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9" name="Rectangle 8"/>
          <p:cNvSpPr/>
          <p:nvPr/>
        </p:nvSpPr>
        <p:spPr>
          <a:xfrm>
            <a:off x="179512" y="6053807"/>
            <a:ext cx="2928381" cy="615553"/>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13.13 – </a:t>
            </a:r>
            <a:r>
              <a:rPr lang="en-US" sz="2000" dirty="0" smtClean="0"/>
              <a:t>The Iris Reflex</a:t>
            </a:r>
            <a:endParaRPr lang="en-GB" sz="2000" dirty="0"/>
          </a:p>
        </p:txBody>
      </p:sp>
      <p:pic>
        <p:nvPicPr>
          <p:cNvPr id="22530" name="Picture 2" descr="Image result for the iris reflex"/>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93903" y="3356992"/>
            <a:ext cx="2746249" cy="3257179"/>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the iris refle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26162" y="3340174"/>
            <a:ext cx="2866318" cy="32571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16416" y="314096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2271796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8" name="Rectangle 7"/>
          <p:cNvSpPr/>
          <p:nvPr/>
        </p:nvSpPr>
        <p:spPr>
          <a:xfrm>
            <a:off x="179512" y="1124744"/>
            <a:ext cx="8712968" cy="5521333"/>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b="1" dirty="0" smtClean="0">
                <a:solidFill>
                  <a:srgbClr val="C00000"/>
                </a:solidFill>
                <a:latin typeface="Arial" panose="020B0604020202020204" pitchFamily="34" charset="0"/>
                <a:cs typeface="Arial" panose="020B0604020202020204" pitchFamily="34" charset="0"/>
              </a:rPr>
              <a:t>Activity 13.4</a:t>
            </a:r>
            <a:r>
              <a:rPr lang="en-US" b="1" dirty="0">
                <a:solidFill>
                  <a:srgbClr val="C00000"/>
                </a:solidFill>
                <a:latin typeface="Arial" panose="020B0604020202020204" pitchFamily="34" charset="0"/>
                <a:cs typeface="Arial" panose="020B0604020202020204" pitchFamily="34" charset="0"/>
              </a:rPr>
              <a:t> - Looking at human eyes</a:t>
            </a:r>
          </a:p>
          <a:p>
            <a:pPr>
              <a:buClr>
                <a:srgbClr val="C00000"/>
              </a:buClr>
              <a:buSzPct val="80000"/>
              <a:tabLst>
                <a:tab pos="2420938" algn="l"/>
              </a:tabLst>
            </a:pPr>
            <a:r>
              <a:rPr lang="en-US" b="1" dirty="0" smtClean="0">
                <a:latin typeface="Arial" panose="020B0604020202020204" pitchFamily="34" charset="0"/>
                <a:cs typeface="Arial" panose="020B0604020202020204" pitchFamily="34" charset="0"/>
              </a:rPr>
              <a:t>Skills</a:t>
            </a:r>
            <a:endParaRPr lang="en-US" b="1" dirty="0">
              <a:latin typeface="Arial" panose="020B0604020202020204" pitchFamily="34" charset="0"/>
              <a:cs typeface="Arial" panose="020B0604020202020204" pitchFamily="34" charset="0"/>
            </a:endParaRP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A03.4 Interpreting and evaluating observations and data</a:t>
            </a:r>
          </a:p>
          <a:p>
            <a:pPr indent="401638">
              <a:buClr>
                <a:srgbClr val="C00000"/>
              </a:buClr>
              <a:buSzPct val="80000"/>
              <a:buFont typeface="Arial" panose="020B0604020202020204" pitchFamily="34" charset="0"/>
              <a:buChar char="►"/>
              <a:tabLst>
                <a:tab pos="2420938" algn="l"/>
              </a:tabLst>
            </a:pPr>
            <a:r>
              <a:rPr lang="en-US" dirty="0">
                <a:latin typeface="Arial" panose="020B0604020202020204" pitchFamily="34" charset="0"/>
                <a:cs typeface="Arial" panose="020B0604020202020204" pitchFamily="34" charset="0"/>
              </a:rPr>
              <a:t>It is best to perform this experiment with a partner, although it is possible to use a mirror and look at your own eyes.</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First </a:t>
            </a:r>
            <a:r>
              <a:rPr lang="en-US" dirty="0">
                <a:latin typeface="Arial" panose="020B0604020202020204" pitchFamily="34" charset="0"/>
                <a:cs typeface="Arial" panose="020B0604020202020204" pitchFamily="34" charset="0"/>
              </a:rPr>
              <a:t>identify all the following structures: eyebrows; eyelashes; eyelids; conjunctiva; pupil; iris; cornea; sclera; small blood vessels; openings to tear </a:t>
            </a:r>
            <a:r>
              <a:rPr lang="en-US" dirty="0" smtClean="0">
                <a:latin typeface="Arial" panose="020B0604020202020204" pitchFamily="34" charset="0"/>
                <a:cs typeface="Arial" panose="020B0604020202020204" pitchFamily="34" charset="0"/>
              </a:rPr>
              <a:t>ducts. Figure </a:t>
            </a:r>
            <a:r>
              <a:rPr lang="en-US" dirty="0">
                <a:latin typeface="Arial" panose="020B0604020202020204" pitchFamily="34" charset="0"/>
                <a:cs typeface="Arial" panose="020B0604020202020204" pitchFamily="34" charset="0"/>
              </a:rPr>
              <a:t>13.11 will help you to do this.</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Make </a:t>
            </a:r>
            <a:r>
              <a:rPr lang="en-US" dirty="0">
                <a:latin typeface="Arial" panose="020B0604020202020204" pitchFamily="34" charset="0"/>
                <a:cs typeface="Arial" panose="020B0604020202020204" pitchFamily="34" charset="0"/>
              </a:rPr>
              <a:t>a diagram of a front view of the eye and label each of these structures on it.</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Use </a:t>
            </a:r>
            <a:r>
              <a:rPr lang="en-US" dirty="0">
                <a:latin typeface="Arial" panose="020B0604020202020204" pitchFamily="34" charset="0"/>
                <a:cs typeface="Arial" panose="020B0604020202020204" pitchFamily="34" charset="0"/>
              </a:rPr>
              <a:t>section 13.3 to find out the functions of each structure you have labelled. Write down these functions, as briefly as you can, next to each label or beneath your diagram.</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Ask </a:t>
            </a:r>
            <a:r>
              <a:rPr lang="en-US" dirty="0">
                <a:latin typeface="Arial" panose="020B0604020202020204" pitchFamily="34" charset="0"/>
                <a:cs typeface="Arial" panose="020B0604020202020204" pitchFamily="34" charset="0"/>
              </a:rPr>
              <a:t>your partner to close his or her eyes, and cover them with something dark to cut out as much light as possible. (Alternatively, you may be able to darken the whole room</a:t>
            </a:r>
            <a:r>
              <a:rPr lang="en-US" dirty="0" smtClean="0">
                <a:latin typeface="Arial" panose="020B0604020202020204" pitchFamily="34" charset="0"/>
                <a:cs typeface="Arial" panose="020B0604020202020204" pitchFamily="34" charset="0"/>
              </a:rPr>
              <a:t>.)</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After </a:t>
            </a:r>
            <a:r>
              <a:rPr lang="en-US" dirty="0">
                <a:latin typeface="Arial" panose="020B0604020202020204" pitchFamily="34" charset="0"/>
                <a:cs typeface="Arial" panose="020B0604020202020204" pitchFamily="34" charset="0"/>
              </a:rPr>
              <a:t>about 3 or 4 minutes, quickly remove the cover (or switch on the lights) and look at your partners eyes as they adapt to the light. What happens? What is the purpose </a:t>
            </a:r>
            <a:r>
              <a:rPr lang="en-US" dirty="0" smtClean="0">
                <a:latin typeface="Arial" panose="020B0604020202020204" pitchFamily="34" charset="0"/>
                <a:cs typeface="Arial" panose="020B0604020202020204" pitchFamily="34" charset="0"/>
              </a:rPr>
              <a:t>of this </a:t>
            </a:r>
            <a:r>
              <a:rPr lang="en-US" dirty="0">
                <a:latin typeface="Arial" panose="020B0604020202020204" pitchFamily="34" charset="0"/>
                <a:cs typeface="Arial" panose="020B0604020202020204" pitchFamily="34" charset="0"/>
              </a:rPr>
              <a:t>change?</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Explain </a:t>
            </a:r>
            <a:r>
              <a:rPr lang="en-US" dirty="0">
                <a:latin typeface="Arial" panose="020B0604020202020204" pitchFamily="34" charset="0"/>
                <a:cs typeface="Arial" panose="020B0604020202020204" pitchFamily="34" charset="0"/>
              </a:rPr>
              <a:t>how this change is brought about</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0" name="Oval 9"/>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1" name="TextBox 10">
            <a:hlinkClick r:id="rId3" action="ppaction://hlinksldjump"/>
          </p:cNvPr>
          <p:cNvSpPr txBox="1"/>
          <p:nvPr/>
        </p:nvSpPr>
        <p:spPr>
          <a:xfrm>
            <a:off x="8244408" y="126876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2431028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916832"/>
            <a:ext cx="8712968" cy="4207306"/>
          </a:xfrm>
          <a:prstGeom prst="rect">
            <a:avLst/>
          </a:prstGeom>
        </p:spPr>
        <p:txBody>
          <a:bodyPr wrap="square">
            <a:spAutoFit/>
          </a:bodyPr>
          <a:lstStyle/>
          <a:p>
            <a:pPr>
              <a:buClr>
                <a:srgbClr val="0070C0"/>
              </a:buClr>
              <a:buSzPct val="80000"/>
            </a:pPr>
            <a:r>
              <a:rPr lang="en-US" sz="1910" b="1" dirty="0" smtClean="0">
                <a:solidFill>
                  <a:srgbClr val="C00000"/>
                </a:solidFill>
              </a:rPr>
              <a:t>Focusing </a:t>
            </a:r>
            <a:r>
              <a:rPr lang="en-US" sz="1910" b="1" dirty="0">
                <a:solidFill>
                  <a:srgbClr val="C00000"/>
                </a:solidFill>
              </a:rPr>
              <a:t>light</a:t>
            </a:r>
          </a:p>
          <a:p>
            <a:pPr marL="342900" indent="-342900">
              <a:buClr>
                <a:srgbClr val="0070C0"/>
              </a:buClr>
              <a:buSzPct val="80000"/>
              <a:buFont typeface="Wingdings 3" panose="05040102010807070707" pitchFamily="18" charset="2"/>
              <a:buChar char=""/>
            </a:pPr>
            <a:r>
              <a:rPr lang="en-US" sz="1910" dirty="0"/>
              <a:t>For the brain to see a clear image, there must be a clear image focused on the retina. Light rays must be bent, or refracted, so that they focus exactly onto the retina. The </a:t>
            </a:r>
            <a:r>
              <a:rPr lang="en-US" sz="1910" dirty="0" err="1"/>
              <a:t>humours</a:t>
            </a:r>
            <a:r>
              <a:rPr lang="en-US" sz="1910" dirty="0"/>
              <a:t> inside the eye are transparent and </a:t>
            </a:r>
            <a:r>
              <a:rPr lang="en-US" sz="1910" dirty="0" err="1"/>
              <a:t>colourless</a:t>
            </a:r>
            <a:r>
              <a:rPr lang="en-US" sz="1910" dirty="0"/>
              <a:t> so that light can pass through them easily.</a:t>
            </a:r>
          </a:p>
          <a:p>
            <a:pPr marL="342900" indent="-342900">
              <a:buClr>
                <a:srgbClr val="0070C0"/>
              </a:buClr>
              <a:buSzPct val="80000"/>
              <a:buFont typeface="Wingdings 3" panose="05040102010807070707" pitchFamily="18" charset="2"/>
              <a:buChar char=""/>
            </a:pPr>
            <a:r>
              <a:rPr lang="en-US" sz="1910" dirty="0"/>
              <a:t>The cornea is responsible for most of the bending of the light. The lens makes fine adjustments.</a:t>
            </a:r>
          </a:p>
          <a:p>
            <a:pPr marL="342900" indent="-342900">
              <a:buClr>
                <a:srgbClr val="0070C0"/>
              </a:buClr>
              <a:buSzPct val="80000"/>
              <a:buFont typeface="Wingdings 3" panose="05040102010807070707" pitchFamily="18" charset="2"/>
              <a:buChar char=""/>
            </a:pPr>
            <a:r>
              <a:rPr lang="en-US" sz="1910" dirty="0"/>
              <a:t>Figure 13.14 shows how </a:t>
            </a:r>
            <a:r>
              <a:rPr lang="en-US" sz="1910" dirty="0" smtClean="0"/>
              <a:t/>
            </a:r>
            <a:br>
              <a:rPr lang="en-US" sz="1910" dirty="0" smtClean="0"/>
            </a:br>
            <a:r>
              <a:rPr lang="en-US" sz="1910" dirty="0" smtClean="0"/>
              <a:t>the </a:t>
            </a:r>
            <a:r>
              <a:rPr lang="en-US" sz="1910" dirty="0"/>
              <a:t>cornea and lens focus </a:t>
            </a:r>
            <a:r>
              <a:rPr lang="en-US" sz="1910" dirty="0" smtClean="0"/>
              <a:t/>
            </a:r>
            <a:br>
              <a:rPr lang="en-US" sz="1910" dirty="0" smtClean="0"/>
            </a:br>
            <a:r>
              <a:rPr lang="en-US" sz="1910" dirty="0" smtClean="0"/>
              <a:t>light </a:t>
            </a:r>
            <a:r>
              <a:rPr lang="en-US" sz="1910" dirty="0"/>
              <a:t>onto the retina. The </a:t>
            </a:r>
            <a:r>
              <a:rPr lang="en-US" sz="1910" dirty="0" smtClean="0"/>
              <a:t/>
            </a:r>
            <a:br>
              <a:rPr lang="en-US" sz="1910" dirty="0" smtClean="0"/>
            </a:br>
            <a:r>
              <a:rPr lang="en-US" sz="1910" dirty="0" smtClean="0"/>
              <a:t>image </a:t>
            </a:r>
            <a:r>
              <a:rPr lang="en-US" sz="1910" dirty="0"/>
              <a:t>on the retina is </a:t>
            </a:r>
            <a:r>
              <a:rPr lang="en-US" sz="1910" dirty="0" smtClean="0"/>
              <a:t/>
            </a:r>
            <a:br>
              <a:rPr lang="en-US" sz="1910" dirty="0" smtClean="0"/>
            </a:br>
            <a:r>
              <a:rPr lang="en-US" sz="1910" dirty="0" smtClean="0"/>
              <a:t>upside </a:t>
            </a:r>
            <a:r>
              <a:rPr lang="en-US" sz="1910" dirty="0"/>
              <a:t>down. The brain </a:t>
            </a:r>
            <a:r>
              <a:rPr lang="en-US" sz="1910" dirty="0" smtClean="0"/>
              <a:t/>
            </a:r>
            <a:br>
              <a:rPr lang="en-US" sz="1910" dirty="0" smtClean="0"/>
            </a:br>
            <a:r>
              <a:rPr lang="en-US" sz="1910" dirty="0" smtClean="0"/>
              <a:t>interprets </a:t>
            </a:r>
            <a:r>
              <a:rPr lang="en-US" sz="1910" dirty="0"/>
              <a:t>this so that you </a:t>
            </a:r>
            <a:r>
              <a:rPr lang="en-US" sz="1910" dirty="0" smtClean="0"/>
              <a:t/>
            </a:r>
            <a:br>
              <a:rPr lang="en-US" sz="1910" dirty="0" smtClean="0"/>
            </a:br>
            <a:r>
              <a:rPr lang="en-US" sz="1910" dirty="0" smtClean="0"/>
              <a:t>see </a:t>
            </a:r>
            <a:r>
              <a:rPr lang="en-US" sz="1910" dirty="0"/>
              <a:t>it the right way up.</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sp>
        <p:nvSpPr>
          <p:cNvPr id="8" name="Rectangle 7"/>
          <p:cNvSpPr/>
          <p:nvPr/>
        </p:nvSpPr>
        <p:spPr>
          <a:xfrm>
            <a:off x="179512" y="1124744"/>
            <a:ext cx="8712968" cy="707886"/>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2000" b="1" dirty="0" smtClean="0">
                <a:solidFill>
                  <a:srgbClr val="C00000"/>
                </a:solidFill>
                <a:latin typeface="Arial" panose="020B0604020202020204" pitchFamily="34" charset="0"/>
                <a:cs typeface="Arial" panose="020B0604020202020204" pitchFamily="34" charset="0"/>
              </a:rPr>
              <a:t>Activity 13.5</a:t>
            </a:r>
            <a:endParaRPr lang="en-US" sz="20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2000" b="1" dirty="0" smtClean="0">
                <a:latin typeface="Arial" panose="020B0604020202020204" pitchFamily="34" charset="0"/>
                <a:cs typeface="Arial" panose="020B0604020202020204" pitchFamily="34" charset="0"/>
              </a:rPr>
              <a:t>Dissecting </a:t>
            </a:r>
            <a:r>
              <a:rPr lang="en-US" sz="2000" b="1" dirty="0">
                <a:latin typeface="Arial" panose="020B0604020202020204" pitchFamily="34" charset="0"/>
                <a:cs typeface="Arial" panose="020B0604020202020204" pitchFamily="34" charset="0"/>
              </a:rPr>
              <a:t>a sheep’s eye</a:t>
            </a:r>
          </a:p>
        </p:txBody>
      </p:sp>
      <p:pic>
        <p:nvPicPr>
          <p:cNvPr id="10"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0901" y="883760"/>
            <a:ext cx="573099" cy="57309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print">
            <a:lum bright="-47000" contrast="75000"/>
            <a:extLst>
              <a:ext uri="{28A0092B-C50C-407E-A947-70E740481C1C}">
                <a14:useLocalDpi xmlns:a14="http://schemas.microsoft.com/office/drawing/2010/main" val="0"/>
              </a:ext>
            </a:extLst>
          </a:blip>
          <a:srcRect l="387" t="2245" r="1176" b="12425"/>
          <a:stretch/>
        </p:blipFill>
        <p:spPr>
          <a:xfrm>
            <a:off x="3423662" y="3789040"/>
            <a:ext cx="5468818" cy="2880320"/>
          </a:xfrm>
          <a:prstGeom prst="rect">
            <a:avLst/>
          </a:prstGeom>
        </p:spPr>
      </p:pic>
      <p:sp>
        <p:nvSpPr>
          <p:cNvPr id="9" name="Rectangle 8"/>
          <p:cNvSpPr/>
          <p:nvPr/>
        </p:nvSpPr>
        <p:spPr>
          <a:xfrm>
            <a:off x="179512" y="6125815"/>
            <a:ext cx="3744416" cy="553998"/>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b="1" dirty="0"/>
              <a:t>Figure </a:t>
            </a:r>
            <a:r>
              <a:rPr lang="en-US" b="1" dirty="0" smtClean="0"/>
              <a:t>13.14 – </a:t>
            </a:r>
            <a:r>
              <a:rPr lang="en-US" dirty="0" smtClean="0"/>
              <a:t>How an </a:t>
            </a:r>
            <a:br>
              <a:rPr lang="en-US" dirty="0" smtClean="0"/>
            </a:br>
            <a:r>
              <a:rPr lang="en-US" dirty="0" smtClean="0"/>
              <a:t>image is focused onto the retina</a:t>
            </a:r>
            <a:endParaRPr lang="en-GB" dirty="0"/>
          </a:p>
        </p:txBody>
      </p:sp>
      <p:sp>
        <p:nvSpPr>
          <p:cNvPr id="11" name="TextBox 10">
            <a:hlinkClick r:id="rId6" action="ppaction://hlinksldjump"/>
          </p:cNvPr>
          <p:cNvSpPr txBox="1"/>
          <p:nvPr/>
        </p:nvSpPr>
        <p:spPr>
          <a:xfrm>
            <a:off x="8316416" y="342900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93777588"/>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4248472" cy="3416320"/>
          </a:xfrm>
          <a:prstGeom prst="rect">
            <a:avLst/>
          </a:prstGeom>
        </p:spPr>
        <p:txBody>
          <a:bodyPr wrap="square">
            <a:spAutoFit/>
          </a:bodyPr>
          <a:lstStyle/>
          <a:p>
            <a:pPr marL="234950" indent="-234950">
              <a:buClr>
                <a:srgbClr val="0070C0"/>
              </a:buClr>
              <a:buSzPct val="80000"/>
            </a:pPr>
            <a:r>
              <a:rPr lang="en-US" b="1" dirty="0" smtClean="0">
                <a:solidFill>
                  <a:srgbClr val="C00000"/>
                </a:solidFill>
              </a:rPr>
              <a:t>Adjusting </a:t>
            </a:r>
            <a:r>
              <a:rPr lang="en-US" b="1" dirty="0">
                <a:solidFill>
                  <a:srgbClr val="C00000"/>
                </a:solidFill>
              </a:rPr>
              <a:t>the focus</a:t>
            </a:r>
          </a:p>
          <a:p>
            <a:pPr marL="234950" indent="-234950">
              <a:buClr>
                <a:srgbClr val="0070C0"/>
              </a:buClr>
              <a:buSzPct val="80000"/>
              <a:buFont typeface="Wingdings 3" panose="05040102010807070707" pitchFamily="18" charset="2"/>
              <a:buChar char=""/>
            </a:pPr>
            <a:r>
              <a:rPr lang="en-US" dirty="0" smtClean="0"/>
              <a:t>Not </a:t>
            </a:r>
            <a:r>
              <a:rPr lang="en-US" dirty="0"/>
              <a:t>all light rays need bending by the same amount </a:t>
            </a:r>
            <a:r>
              <a:rPr lang="en-US" dirty="0" smtClean="0"/>
              <a:t>to </a:t>
            </a:r>
            <a:r>
              <a:rPr lang="en-US" dirty="0"/>
              <a:t>focus them onto the retina. Light rays coming from </a:t>
            </a:r>
            <a:r>
              <a:rPr lang="en-US" dirty="0" smtClean="0"/>
              <a:t>an </a:t>
            </a:r>
            <a:r>
              <a:rPr lang="en-US" dirty="0"/>
              <a:t>object in the distance will be almost parallel to </a:t>
            </a:r>
            <a:r>
              <a:rPr lang="en-US" dirty="0" smtClean="0"/>
              <a:t>one </a:t>
            </a:r>
            <a:r>
              <a:rPr lang="en-US" dirty="0"/>
              <a:t>another. They will not need much bending (</a:t>
            </a:r>
            <a:r>
              <a:rPr lang="en-US" dirty="0" smtClean="0"/>
              <a:t>Figure </a:t>
            </a:r>
            <a:r>
              <a:rPr lang="en-US" dirty="0"/>
              <a:t>13.15).</a:t>
            </a:r>
          </a:p>
          <a:p>
            <a:pPr marL="234950" indent="-234950">
              <a:buClr>
                <a:srgbClr val="0070C0"/>
              </a:buClr>
              <a:buSzPct val="80000"/>
              <a:buFont typeface="Wingdings 3" panose="05040102010807070707" pitchFamily="18" charset="2"/>
              <a:buChar char=""/>
            </a:pPr>
            <a:r>
              <a:rPr lang="en-US" dirty="0"/>
              <a:t>Light rays coming from a nearby object are going </a:t>
            </a:r>
            <a:r>
              <a:rPr lang="en-US" dirty="0" smtClean="0"/>
              <a:t>away </a:t>
            </a:r>
            <a:r>
              <a:rPr lang="en-US" dirty="0"/>
              <a:t>from one another, or diverging. They will need to </a:t>
            </a:r>
            <a:r>
              <a:rPr lang="en-US" dirty="0" smtClean="0"/>
              <a:t>be </a:t>
            </a:r>
            <a:r>
              <a:rPr lang="en-US" dirty="0"/>
              <a:t>bent inwards quite strongly (Figure 13.16).</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15" t="1701" r="2526" b="9051"/>
          <a:stretch/>
        </p:blipFill>
        <p:spPr>
          <a:xfrm>
            <a:off x="4427984" y="1130745"/>
            <a:ext cx="4464496" cy="3162351"/>
          </a:xfrm>
          <a:prstGeom prst="rect">
            <a:avLst/>
          </a:prstGeom>
        </p:spPr>
      </p:pic>
      <p:pic>
        <p:nvPicPr>
          <p:cNvPr id="5" name="Picture 4"/>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5900" t="1406" r="13775" b="32995"/>
          <a:stretch/>
        </p:blipFill>
        <p:spPr>
          <a:xfrm>
            <a:off x="179512" y="4509120"/>
            <a:ext cx="6605207" cy="2199148"/>
          </a:xfrm>
          <a:prstGeom prst="rect">
            <a:avLst/>
          </a:prstGeom>
        </p:spPr>
      </p:pic>
      <p:sp>
        <p:nvSpPr>
          <p:cNvPr id="11" name="Rectangle 10"/>
          <p:cNvSpPr/>
          <p:nvPr/>
        </p:nvSpPr>
        <p:spPr>
          <a:xfrm>
            <a:off x="6922008" y="5877272"/>
            <a:ext cx="1970472" cy="830997"/>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13.16 – </a:t>
            </a:r>
            <a:r>
              <a:rPr lang="en-US" dirty="0" smtClean="0"/>
              <a:t>Focusing on a distant object</a:t>
            </a:r>
            <a:endParaRPr lang="en-GB" dirty="0"/>
          </a:p>
        </p:txBody>
      </p:sp>
      <p:sp>
        <p:nvSpPr>
          <p:cNvPr id="7" name="TextBox 6"/>
          <p:cNvSpPr txBox="1"/>
          <p:nvPr/>
        </p:nvSpPr>
        <p:spPr>
          <a:xfrm>
            <a:off x="179512" y="4723638"/>
            <a:ext cx="2348720" cy="276999"/>
          </a:xfrm>
          <a:prstGeom prst="rect">
            <a:avLst/>
          </a:prstGeom>
          <a:solidFill>
            <a:schemeClr val="bg1"/>
          </a:solidFill>
        </p:spPr>
        <p:txBody>
          <a:bodyPr wrap="none" rtlCol="0">
            <a:spAutoFit/>
          </a:bodyPr>
          <a:lstStyle/>
          <a:p>
            <a:r>
              <a:rPr lang="en-US" sz="1200" dirty="0" smtClean="0"/>
              <a:t>Light rays diverging only slightly</a:t>
            </a:r>
            <a:endParaRPr lang="en-US" sz="1200" dirty="0"/>
          </a:p>
        </p:txBody>
      </p:sp>
      <p:sp>
        <p:nvSpPr>
          <p:cNvPr id="14" name="TextBox 13"/>
          <p:cNvSpPr txBox="1"/>
          <p:nvPr/>
        </p:nvSpPr>
        <p:spPr>
          <a:xfrm>
            <a:off x="4355976" y="1249596"/>
            <a:ext cx="1512168" cy="523220"/>
          </a:xfrm>
          <a:prstGeom prst="rect">
            <a:avLst/>
          </a:prstGeom>
          <a:solidFill>
            <a:schemeClr val="bg1"/>
          </a:solidFill>
        </p:spPr>
        <p:txBody>
          <a:bodyPr wrap="square" rtlCol="0">
            <a:spAutoFit/>
          </a:bodyPr>
          <a:lstStyle/>
          <a:p>
            <a:r>
              <a:rPr lang="en-US" sz="1400" dirty="0" smtClean="0"/>
              <a:t>Light rays diverging greatly</a:t>
            </a:r>
            <a:endParaRPr lang="en-US" sz="1400" dirty="0"/>
          </a:p>
        </p:txBody>
      </p:sp>
      <p:sp>
        <p:nvSpPr>
          <p:cNvPr id="15" name="TextBox 14"/>
          <p:cNvSpPr txBox="1"/>
          <p:nvPr/>
        </p:nvSpPr>
        <p:spPr>
          <a:xfrm>
            <a:off x="7884368" y="1187460"/>
            <a:ext cx="1057244" cy="369332"/>
          </a:xfrm>
          <a:prstGeom prst="rect">
            <a:avLst/>
          </a:prstGeom>
          <a:solidFill>
            <a:schemeClr val="bg1"/>
          </a:solidFill>
        </p:spPr>
        <p:txBody>
          <a:bodyPr wrap="square" lIns="0" tIns="0" rIns="0" bIns="0" rtlCol="0">
            <a:spAutoFit/>
          </a:bodyPr>
          <a:lstStyle/>
          <a:p>
            <a:r>
              <a:rPr lang="en-US" sz="1200" dirty="0" smtClean="0"/>
              <a:t>Light focused on the retina</a:t>
            </a:r>
            <a:endParaRPr lang="en-US" sz="1200" dirty="0"/>
          </a:p>
        </p:txBody>
      </p:sp>
      <p:sp>
        <p:nvSpPr>
          <p:cNvPr id="17" name="TextBox 16"/>
          <p:cNvSpPr txBox="1"/>
          <p:nvPr/>
        </p:nvSpPr>
        <p:spPr>
          <a:xfrm>
            <a:off x="4741391" y="3861048"/>
            <a:ext cx="1486793" cy="369332"/>
          </a:xfrm>
          <a:prstGeom prst="rect">
            <a:avLst/>
          </a:prstGeom>
          <a:solidFill>
            <a:schemeClr val="bg1"/>
          </a:solidFill>
        </p:spPr>
        <p:txBody>
          <a:bodyPr wrap="square" lIns="0" tIns="0" rIns="0" bIns="0" rtlCol="0">
            <a:spAutoFit/>
          </a:bodyPr>
          <a:lstStyle/>
          <a:p>
            <a:r>
              <a:rPr lang="en-US" sz="1200" dirty="0" smtClean="0"/>
              <a:t>The thick lens bends the light rays greatly </a:t>
            </a:r>
            <a:endParaRPr lang="en-US" sz="1200" dirty="0"/>
          </a:p>
        </p:txBody>
      </p:sp>
      <p:sp>
        <p:nvSpPr>
          <p:cNvPr id="18" name="TextBox 17"/>
          <p:cNvSpPr txBox="1"/>
          <p:nvPr/>
        </p:nvSpPr>
        <p:spPr>
          <a:xfrm>
            <a:off x="4356785" y="3163034"/>
            <a:ext cx="935295" cy="553998"/>
          </a:xfrm>
          <a:prstGeom prst="rect">
            <a:avLst/>
          </a:prstGeom>
          <a:solidFill>
            <a:schemeClr val="bg1"/>
          </a:solidFill>
        </p:spPr>
        <p:txBody>
          <a:bodyPr wrap="square" lIns="0" tIns="0" rIns="0" bIns="0" rtlCol="0">
            <a:spAutoFit/>
          </a:bodyPr>
          <a:lstStyle/>
          <a:p>
            <a:r>
              <a:rPr lang="en-US" sz="1200" dirty="0" smtClean="0"/>
              <a:t>The Cornea bends the light rays</a:t>
            </a:r>
            <a:endParaRPr lang="en-US" sz="1200" dirty="0"/>
          </a:p>
        </p:txBody>
      </p:sp>
      <p:sp>
        <p:nvSpPr>
          <p:cNvPr id="19" name="TextBox 18"/>
          <p:cNvSpPr txBox="1"/>
          <p:nvPr/>
        </p:nvSpPr>
        <p:spPr>
          <a:xfrm>
            <a:off x="2869183" y="4643844"/>
            <a:ext cx="1486793" cy="369332"/>
          </a:xfrm>
          <a:prstGeom prst="rect">
            <a:avLst/>
          </a:prstGeom>
          <a:solidFill>
            <a:schemeClr val="bg1"/>
          </a:solidFill>
        </p:spPr>
        <p:txBody>
          <a:bodyPr wrap="square" lIns="0" tIns="0" rIns="0" bIns="0" rtlCol="0">
            <a:spAutoFit/>
          </a:bodyPr>
          <a:lstStyle/>
          <a:p>
            <a:r>
              <a:rPr lang="en-US" sz="1200" dirty="0" smtClean="0"/>
              <a:t>The thin lens bends the light rays slightly </a:t>
            </a:r>
            <a:endParaRPr lang="en-US" sz="1200" dirty="0"/>
          </a:p>
        </p:txBody>
      </p:sp>
      <p:sp>
        <p:nvSpPr>
          <p:cNvPr id="20" name="TextBox 19"/>
          <p:cNvSpPr txBox="1"/>
          <p:nvPr/>
        </p:nvSpPr>
        <p:spPr>
          <a:xfrm>
            <a:off x="3491880" y="6021288"/>
            <a:ext cx="935295" cy="553998"/>
          </a:xfrm>
          <a:prstGeom prst="rect">
            <a:avLst/>
          </a:prstGeom>
          <a:solidFill>
            <a:schemeClr val="bg1"/>
          </a:solidFill>
        </p:spPr>
        <p:txBody>
          <a:bodyPr wrap="square" lIns="0" tIns="0" rIns="0" bIns="0" rtlCol="0">
            <a:spAutoFit/>
          </a:bodyPr>
          <a:lstStyle/>
          <a:p>
            <a:r>
              <a:rPr lang="en-US" sz="1200" dirty="0" smtClean="0"/>
              <a:t>The Cornea bends the light rays</a:t>
            </a:r>
            <a:endParaRPr lang="en-US" sz="1200" dirty="0"/>
          </a:p>
        </p:txBody>
      </p:sp>
      <p:sp>
        <p:nvSpPr>
          <p:cNvPr id="22" name="TextBox 21"/>
          <p:cNvSpPr txBox="1"/>
          <p:nvPr/>
        </p:nvSpPr>
        <p:spPr>
          <a:xfrm>
            <a:off x="6060411" y="4469793"/>
            <a:ext cx="1057244" cy="369332"/>
          </a:xfrm>
          <a:prstGeom prst="rect">
            <a:avLst/>
          </a:prstGeom>
          <a:solidFill>
            <a:schemeClr val="bg1"/>
          </a:solidFill>
        </p:spPr>
        <p:txBody>
          <a:bodyPr wrap="square" lIns="0" tIns="0" rIns="0" bIns="0" rtlCol="0">
            <a:spAutoFit/>
          </a:bodyPr>
          <a:lstStyle/>
          <a:p>
            <a:r>
              <a:rPr lang="en-US" sz="1200" dirty="0" smtClean="0"/>
              <a:t>Light focused on the retina</a:t>
            </a:r>
            <a:endParaRPr lang="en-US" sz="1200" dirty="0"/>
          </a:p>
        </p:txBody>
      </p:sp>
      <p:sp>
        <p:nvSpPr>
          <p:cNvPr id="9" name="Rectangle 8"/>
          <p:cNvSpPr/>
          <p:nvPr/>
        </p:nvSpPr>
        <p:spPr>
          <a:xfrm>
            <a:off x="7125670" y="4110171"/>
            <a:ext cx="1766810" cy="830997"/>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13.16 – </a:t>
            </a:r>
            <a:r>
              <a:rPr lang="en-US" dirty="0" smtClean="0"/>
              <a:t>Focusing on a nearby object</a:t>
            </a:r>
            <a:endParaRPr lang="en-GB" dirty="0"/>
          </a:p>
        </p:txBody>
      </p:sp>
      <p:sp>
        <p:nvSpPr>
          <p:cNvPr id="23" name="TextBox 22">
            <a:hlinkClick r:id="rId5" action="ppaction://hlinksldjump"/>
          </p:cNvPr>
          <p:cNvSpPr txBox="1"/>
          <p:nvPr/>
        </p:nvSpPr>
        <p:spPr>
          <a:xfrm>
            <a:off x="8316416" y="155679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1205787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170</a:t>
            </a:r>
          </a:p>
        </p:txBody>
      </p:sp>
      <p:sp>
        <p:nvSpPr>
          <p:cNvPr id="9" name="Rectangle 8"/>
          <p:cNvSpPr/>
          <p:nvPr/>
        </p:nvSpPr>
        <p:spPr>
          <a:xfrm>
            <a:off x="1691680" y="6381328"/>
            <a:ext cx="6408712" cy="276999"/>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13.17 – </a:t>
            </a:r>
            <a:r>
              <a:rPr lang="en-US" dirty="0" smtClean="0"/>
              <a:t>How the shape of the Lens is changed.</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51575" b="1311"/>
          <a:stretch/>
        </p:blipFill>
        <p:spPr>
          <a:xfrm>
            <a:off x="179512" y="1135663"/>
            <a:ext cx="4427984" cy="3065062"/>
          </a:xfrm>
          <a:prstGeom prst="rect">
            <a:avLst/>
          </a:prstGeom>
        </p:spPr>
      </p:pic>
      <p:pic>
        <p:nvPicPr>
          <p:cNvPr id="21" name="Picture 20"/>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53058" b="1581"/>
          <a:stretch/>
        </p:blipFill>
        <p:spPr>
          <a:xfrm>
            <a:off x="4427984" y="3157150"/>
            <a:ext cx="4471864" cy="3184512"/>
          </a:xfrm>
          <a:prstGeom prst="rect">
            <a:avLst/>
          </a:prstGeom>
        </p:spPr>
      </p:pic>
      <p:sp>
        <p:nvSpPr>
          <p:cNvPr id="23" name="TextBox 22">
            <a:hlinkClick r:id="rId4" action="ppaction://hlinksldjump"/>
          </p:cNvPr>
          <p:cNvSpPr txBox="1"/>
          <p:nvPr/>
        </p:nvSpPr>
        <p:spPr>
          <a:xfrm>
            <a:off x="8316416" y="112474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96607960"/>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075617"/>
            <a:ext cx="8699936" cy="5593743"/>
          </a:xfrm>
          <a:prstGeom prst="rect">
            <a:avLst/>
          </a:prstGeom>
          <a:solidFill>
            <a:srgbClr val="F5FC9A"/>
          </a:solidFill>
          <a:ln w="38100">
            <a:solidFill>
              <a:srgbClr val="002060"/>
            </a:solidFill>
          </a:ln>
        </p:spPr>
        <p:txBody>
          <a:bodyPr wrap="square">
            <a:spAutoFit/>
          </a:bodyPr>
          <a:lstStyle/>
          <a:p>
            <a:pPr marL="796925" indent="-796925">
              <a:buClr>
                <a:srgbClr val="0070C0"/>
              </a:buClr>
              <a:tabLst>
                <a:tab pos="4300538" algn="l"/>
              </a:tabLst>
            </a:pPr>
            <a:r>
              <a:rPr lang="en-US" sz="1920" b="1" dirty="0" smtClean="0"/>
              <a:t>13.9</a:t>
            </a:r>
            <a:r>
              <a:rPr lang="en-US" sz="1920" dirty="0" smtClean="0"/>
              <a:t> 	What </a:t>
            </a:r>
            <a:r>
              <a:rPr lang="en-US" sz="1920" dirty="0"/>
              <a:t>is a stimulus?</a:t>
            </a:r>
          </a:p>
          <a:p>
            <a:pPr marL="796925" indent="-796925">
              <a:buClr>
                <a:srgbClr val="0070C0"/>
              </a:buClr>
              <a:tabLst>
                <a:tab pos="4300538" algn="l"/>
              </a:tabLst>
            </a:pPr>
            <a:r>
              <a:rPr lang="en-US" sz="1920" b="1" dirty="0" smtClean="0"/>
              <a:t>13.10</a:t>
            </a:r>
            <a:r>
              <a:rPr lang="en-US" sz="1920" dirty="0" smtClean="0"/>
              <a:t> 	Name </a:t>
            </a:r>
            <a:r>
              <a:rPr lang="en-US" sz="1920" dirty="0"/>
              <a:t>two parts of the body which contain receptors of chemical stimuli.</a:t>
            </a:r>
          </a:p>
          <a:p>
            <a:pPr marL="796925" indent="-796925">
              <a:buClr>
                <a:srgbClr val="0070C0"/>
              </a:buClr>
              <a:tabLst>
                <a:tab pos="4300538" algn="l"/>
              </a:tabLst>
            </a:pPr>
            <a:r>
              <a:rPr lang="en-US" sz="1920" b="1" dirty="0"/>
              <a:t>13.11</a:t>
            </a:r>
            <a:r>
              <a:rPr lang="en-US" sz="1920" dirty="0"/>
              <a:t> </a:t>
            </a:r>
            <a:r>
              <a:rPr lang="en-US" sz="1920" dirty="0" smtClean="0"/>
              <a:t>	Which </a:t>
            </a:r>
            <a:r>
              <a:rPr lang="en-US" sz="1920" dirty="0"/>
              <a:t>part of the eye contains cells which are sensitive to light?</a:t>
            </a:r>
          </a:p>
          <a:p>
            <a:pPr marL="796925" indent="-796925">
              <a:buClr>
                <a:srgbClr val="0070C0"/>
              </a:buClr>
              <a:tabLst>
                <a:tab pos="4300538" algn="l"/>
              </a:tabLst>
            </a:pPr>
            <a:r>
              <a:rPr lang="en-US" sz="1920" b="1" dirty="0"/>
              <a:t>13.12</a:t>
            </a:r>
            <a:r>
              <a:rPr lang="en-US" sz="1920" dirty="0"/>
              <a:t> </a:t>
            </a:r>
            <a:r>
              <a:rPr lang="en-US" sz="1920" dirty="0" smtClean="0"/>
              <a:t>	Your </a:t>
            </a:r>
            <a:r>
              <a:rPr lang="en-US" sz="1920" dirty="0"/>
              <a:t>brain can build up a very clear image when light is focused onto the fovea. Explain why it can do this.</a:t>
            </a:r>
          </a:p>
          <a:p>
            <a:pPr marL="796925" indent="-796925">
              <a:buClr>
                <a:srgbClr val="0070C0"/>
              </a:buClr>
              <a:tabLst>
                <a:tab pos="4300538" algn="l"/>
              </a:tabLst>
            </a:pPr>
            <a:r>
              <a:rPr lang="en-US" sz="1920" b="1" dirty="0"/>
              <a:t>13.13</a:t>
            </a:r>
            <a:r>
              <a:rPr lang="en-US" sz="1920" dirty="0"/>
              <a:t> </a:t>
            </a:r>
            <a:r>
              <a:rPr lang="en-US" sz="1920" dirty="0" smtClean="0"/>
              <a:t>	If </a:t>
            </a:r>
            <a:r>
              <a:rPr lang="en-US" sz="1920" dirty="0"/>
              <a:t>you look straight at an object when it is nearly dark, you may find it difficult to see it. It is easier to see if you look just to one side of it. Explain why this is.</a:t>
            </a:r>
          </a:p>
          <a:p>
            <a:pPr marL="796925" indent="-796925">
              <a:buClr>
                <a:srgbClr val="0070C0"/>
              </a:buClr>
              <a:tabLst>
                <a:tab pos="4300538" algn="l"/>
              </a:tabLst>
            </a:pPr>
            <a:r>
              <a:rPr lang="en-US" sz="1920" b="1" dirty="0"/>
              <a:t>13.14</a:t>
            </a:r>
            <a:r>
              <a:rPr lang="en-US" sz="1920" dirty="0"/>
              <a:t> </a:t>
            </a:r>
            <a:r>
              <a:rPr lang="en-US" sz="1920" dirty="0" smtClean="0"/>
              <a:t>	What </a:t>
            </a:r>
            <a:r>
              <a:rPr lang="en-US" sz="1920" dirty="0"/>
              <a:t>is the choroid, and what is its function?</a:t>
            </a:r>
          </a:p>
          <a:p>
            <a:pPr marL="796925" indent="-796925">
              <a:buClr>
                <a:srgbClr val="0070C0"/>
              </a:buClr>
              <a:tabLst>
                <a:tab pos="4300538" algn="l"/>
              </a:tabLst>
            </a:pPr>
            <a:r>
              <a:rPr lang="en-US" sz="1920" b="1" dirty="0"/>
              <a:t>13.15</a:t>
            </a:r>
            <a:r>
              <a:rPr lang="en-US" sz="1920" dirty="0"/>
              <a:t> </a:t>
            </a:r>
            <a:r>
              <a:rPr lang="en-US" sz="1920" dirty="0" smtClean="0"/>
              <a:t>	List</a:t>
            </a:r>
            <a:r>
              <a:rPr lang="en-US" sz="1920" dirty="0"/>
              <a:t>, in order, the parts of the eye through which light passes to reach the retina.</a:t>
            </a:r>
          </a:p>
          <a:p>
            <a:pPr marL="796925" indent="-796925">
              <a:buClr>
                <a:srgbClr val="0070C0"/>
              </a:buClr>
              <a:tabLst>
                <a:tab pos="4300538" algn="l"/>
              </a:tabLst>
            </a:pPr>
            <a:r>
              <a:rPr lang="en-US" sz="1920" b="1" dirty="0"/>
              <a:t>13.16</a:t>
            </a:r>
            <a:r>
              <a:rPr lang="en-US" sz="1920" dirty="0"/>
              <a:t> </a:t>
            </a:r>
            <a:r>
              <a:rPr lang="en-US" sz="1920" dirty="0" smtClean="0"/>
              <a:t>	Name </a:t>
            </a:r>
            <a:r>
              <a:rPr lang="en-US" sz="1920" dirty="0"/>
              <a:t>two parts of the eye which refract light rays.</a:t>
            </a:r>
          </a:p>
          <a:p>
            <a:pPr marL="796925" indent="-796925">
              <a:buClr>
                <a:srgbClr val="0070C0"/>
              </a:buClr>
              <a:tabLst>
                <a:tab pos="4300538" algn="l"/>
              </a:tabLst>
            </a:pPr>
            <a:r>
              <a:rPr lang="en-US" sz="1920" b="1" dirty="0" smtClean="0"/>
              <a:t>13.17</a:t>
            </a:r>
            <a:r>
              <a:rPr lang="en-US" sz="1920" dirty="0" smtClean="0"/>
              <a:t> 	What </a:t>
            </a:r>
            <a:r>
              <a:rPr lang="en-US" sz="1920" dirty="0"/>
              <a:t>is meant by accommodation?</a:t>
            </a:r>
          </a:p>
          <a:p>
            <a:pPr marL="796925" indent="-796925">
              <a:buClr>
                <a:srgbClr val="0070C0"/>
              </a:buClr>
              <a:tabLst>
                <a:tab pos="1149350" algn="l"/>
                <a:tab pos="4300538" algn="l"/>
              </a:tabLst>
            </a:pPr>
            <a:r>
              <a:rPr lang="en-US" sz="1920" b="1" dirty="0"/>
              <a:t>13.18</a:t>
            </a:r>
            <a:r>
              <a:rPr lang="en-US" sz="1920" dirty="0"/>
              <a:t> </a:t>
            </a:r>
            <a:r>
              <a:rPr lang="en-US" sz="1920" dirty="0" smtClean="0"/>
              <a:t>	</a:t>
            </a:r>
            <a:r>
              <a:rPr lang="en-US" sz="1920" b="1" dirty="0" smtClean="0"/>
              <a:t>a</a:t>
            </a:r>
            <a:r>
              <a:rPr lang="en-US" sz="1920" dirty="0" smtClean="0"/>
              <a:t> 	What </a:t>
            </a:r>
            <a:r>
              <a:rPr lang="en-US" sz="1920" dirty="0"/>
              <a:t>do the ciliary muscles do when you are </a:t>
            </a:r>
            <a:r>
              <a:rPr lang="en-US" sz="1920" dirty="0" smtClean="0"/>
              <a:t>focusing </a:t>
            </a:r>
            <a:r>
              <a:rPr lang="en-US" sz="1920" dirty="0"/>
              <a:t>on a </a:t>
            </a:r>
            <a:r>
              <a:rPr lang="en-US" sz="1920" dirty="0" smtClean="0"/>
              <a:t>	nearby </a:t>
            </a:r>
            <a:r>
              <a:rPr lang="en-US" sz="1920" dirty="0"/>
              <a:t>object? </a:t>
            </a:r>
            <a:r>
              <a:rPr lang="en-US" sz="1920" dirty="0" smtClean="0"/>
              <a:t/>
            </a:r>
            <a:br>
              <a:rPr lang="en-US" sz="1920" dirty="0" smtClean="0"/>
            </a:br>
            <a:r>
              <a:rPr lang="en-US" sz="1920" b="1" dirty="0" smtClean="0"/>
              <a:t>b</a:t>
            </a:r>
            <a:r>
              <a:rPr lang="en-US" sz="1920" dirty="0" smtClean="0"/>
              <a:t> 	What </a:t>
            </a:r>
            <a:r>
              <a:rPr lang="en-US" sz="1920" dirty="0"/>
              <a:t>effect does this have on:</a:t>
            </a:r>
          </a:p>
          <a:p>
            <a:pPr marL="914400" indent="-914400">
              <a:buClr>
                <a:srgbClr val="0070C0"/>
              </a:buClr>
              <a:tabLst>
                <a:tab pos="1149350" algn="l"/>
                <a:tab pos="1371600" algn="l"/>
                <a:tab pos="4300538" algn="l"/>
              </a:tabLst>
            </a:pPr>
            <a:r>
              <a:rPr lang="en-US" sz="1920" dirty="0" smtClean="0"/>
              <a:t>		</a:t>
            </a:r>
            <a:r>
              <a:rPr lang="en-US" sz="1920" b="1" dirty="0" err="1" smtClean="0"/>
              <a:t>i</a:t>
            </a:r>
            <a:r>
              <a:rPr lang="en-US" sz="1920" dirty="0" smtClean="0"/>
              <a:t> 	the </a:t>
            </a:r>
            <a:r>
              <a:rPr lang="en-US" sz="1920" dirty="0"/>
              <a:t>suspensory ligaments?</a:t>
            </a:r>
          </a:p>
          <a:p>
            <a:pPr marL="914400" indent="-914400">
              <a:buClr>
                <a:srgbClr val="0070C0"/>
              </a:buClr>
              <a:tabLst>
                <a:tab pos="1149350" algn="l"/>
                <a:tab pos="1371600" algn="l"/>
                <a:tab pos="4300538" algn="l"/>
              </a:tabLst>
            </a:pPr>
            <a:r>
              <a:rPr lang="en-US" sz="1920" dirty="0" smtClean="0"/>
              <a:t>		</a:t>
            </a:r>
            <a:r>
              <a:rPr lang="en-US" sz="1920" b="1" dirty="0" smtClean="0"/>
              <a:t>ii</a:t>
            </a:r>
            <a:r>
              <a:rPr lang="en-US" sz="1920" dirty="0" smtClean="0"/>
              <a:t> 	the </a:t>
            </a:r>
            <a:r>
              <a:rPr lang="en-US" sz="1920" dirty="0"/>
              <a:t>lens?</a:t>
            </a:r>
          </a:p>
        </p:txBody>
      </p:sp>
      <p:sp>
        <p:nvSpPr>
          <p:cNvPr id="26" name="TextBox 25">
            <a:hlinkClick r:id="rId3" action="ppaction://hlinkfile"/>
          </p:cNvPr>
          <p:cNvSpPr txBox="1"/>
          <p:nvPr/>
        </p:nvSpPr>
        <p:spPr>
          <a:xfrm>
            <a:off x="8316416" y="4470211"/>
            <a:ext cx="463843"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13.3 – </a:t>
            </a:r>
            <a:r>
              <a:rPr lang="en-US" dirty="0"/>
              <a:t>Receptors</a:t>
            </a:r>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170</a:t>
            </a:r>
          </a:p>
        </p:txBody>
      </p:sp>
      <p:sp>
        <p:nvSpPr>
          <p:cNvPr id="7" name="TextBox 6">
            <a:hlinkClick r:id="rId4" action="ppaction://hlinksldjump"/>
          </p:cNvPr>
          <p:cNvSpPr txBox="1"/>
          <p:nvPr/>
        </p:nvSpPr>
        <p:spPr>
          <a:xfrm>
            <a:off x="8244408" y="558924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1938553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600" dirty="0" smtClean="0"/>
              <a:t>13.4 – The Endocrine System - Glands</a:t>
            </a:r>
            <a:endParaRPr lang="en-US" sz="3600" dirty="0"/>
          </a:p>
        </p:txBody>
      </p:sp>
      <p:sp>
        <p:nvSpPr>
          <p:cNvPr id="34" name="Rectangle 33"/>
          <p:cNvSpPr/>
          <p:nvPr/>
        </p:nvSpPr>
        <p:spPr>
          <a:xfrm>
            <a:off x="179512" y="1124744"/>
            <a:ext cx="4608512" cy="4708981"/>
          </a:xfrm>
          <a:prstGeom prst="rect">
            <a:avLst/>
          </a:prstGeom>
        </p:spPr>
        <p:txBody>
          <a:bodyPr wrap="square">
            <a:spAutoFit/>
          </a:bodyPr>
          <a:lstStyle/>
          <a:p>
            <a:pPr>
              <a:buClr>
                <a:srgbClr val="0070C0"/>
              </a:buClr>
              <a:buSzPct val="80000"/>
            </a:pPr>
            <a:r>
              <a:rPr lang="en-US" sz="2000" b="1" dirty="0" smtClean="0">
                <a:solidFill>
                  <a:srgbClr val="C00000"/>
                </a:solidFill>
              </a:rPr>
              <a:t>Endocrine </a:t>
            </a:r>
            <a:r>
              <a:rPr lang="en-US" sz="2000" b="1" dirty="0">
                <a:solidFill>
                  <a:srgbClr val="C00000"/>
                </a:solidFill>
              </a:rPr>
              <a:t>glands</a:t>
            </a:r>
          </a:p>
          <a:p>
            <a:pPr marL="280988" indent="-280988">
              <a:buClr>
                <a:srgbClr val="0070C0"/>
              </a:buClr>
              <a:buSzPct val="80000"/>
              <a:buFont typeface="Wingdings 3" panose="05040102010807070707" pitchFamily="18" charset="2"/>
              <a:buChar char=""/>
            </a:pPr>
            <a:r>
              <a:rPr lang="en-US" sz="2000" dirty="0"/>
              <a:t>So far in this chapter, we have seen how nerves can carry electrical impulses very quickly from one part of an animal’s body to another. But animals also use chemicals to transmit information from one part of the body to another.</a:t>
            </a:r>
          </a:p>
          <a:p>
            <a:pPr marL="280988" indent="-280988">
              <a:buClr>
                <a:srgbClr val="0070C0"/>
              </a:buClr>
              <a:buSzPct val="80000"/>
              <a:buFont typeface="Wingdings 3" panose="05040102010807070707" pitchFamily="18" charset="2"/>
              <a:buChar char=""/>
            </a:pPr>
            <a:r>
              <a:rPr lang="en-US" sz="2000" dirty="0"/>
              <a:t>The chemicals are called hormones. Hormones are made in special glands called endocrine glands. Figure 13.18 shows the positions of the most important endocrine glands in the human body. Table 13.1 </a:t>
            </a:r>
            <a:r>
              <a:rPr lang="en-US" sz="2000" dirty="0" err="1"/>
              <a:t>summarises</a:t>
            </a:r>
            <a:r>
              <a:rPr lang="en-US" sz="2000" dirty="0"/>
              <a:t> their functions</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21" name="Picture 2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88024" y="1124742"/>
            <a:ext cx="4104456" cy="4286222"/>
          </a:xfrm>
          <a:prstGeom prst="rect">
            <a:avLst/>
          </a:prstGeom>
        </p:spPr>
      </p:pic>
      <p:sp>
        <p:nvSpPr>
          <p:cNvPr id="2" name="Rectangle 1"/>
          <p:cNvSpPr/>
          <p:nvPr/>
        </p:nvSpPr>
        <p:spPr>
          <a:xfrm>
            <a:off x="179512" y="5725705"/>
            <a:ext cx="8712967" cy="1015663"/>
          </a:xfrm>
          <a:prstGeom prst="rect">
            <a:avLst/>
          </a:prstGeom>
        </p:spPr>
        <p:txBody>
          <a:bodyPr wrap="square">
            <a:spAutoFit/>
          </a:bodyPr>
          <a:lstStyle/>
          <a:p>
            <a:pPr marL="280988" indent="-280988">
              <a:buClr>
                <a:srgbClr val="0070C0"/>
              </a:buClr>
              <a:buSzPct val="80000"/>
              <a:buFont typeface="Wingdings 3" panose="05040102010807070707" pitchFamily="18" charset="2"/>
              <a:buChar char=""/>
            </a:pPr>
            <a:r>
              <a:rPr lang="en-US" sz="2000" dirty="0"/>
              <a:t>Endocrine glands have a good blood supply. They have blood capillaries running right through them. When the endocrine gland makes a hormone, it releases it directly into the blood.</a:t>
            </a:r>
          </a:p>
        </p:txBody>
      </p:sp>
      <p:sp>
        <p:nvSpPr>
          <p:cNvPr id="24" name="Rectangle 23"/>
          <p:cNvSpPr/>
          <p:nvPr/>
        </p:nvSpPr>
        <p:spPr>
          <a:xfrm>
            <a:off x="4644008" y="5445224"/>
            <a:ext cx="4248472" cy="24622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13.18 – </a:t>
            </a:r>
            <a:r>
              <a:rPr lang="en-US" sz="1600" dirty="0" smtClean="0"/>
              <a:t>The main endocrine glands</a:t>
            </a:r>
            <a:endParaRPr lang="en-GB" sz="1600" dirty="0"/>
          </a:p>
        </p:txBody>
      </p:sp>
    </p:spTree>
    <p:extLst>
      <p:ext uri="{BB962C8B-B14F-4D97-AF65-F5344CB8AC3E}">
        <p14:creationId xmlns:p14="http://schemas.microsoft.com/office/powerpoint/2010/main" val="384012362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600" dirty="0" smtClean="0"/>
              <a:t>13.4 – The Endocrine System - Glands</a:t>
            </a:r>
            <a:endParaRPr lang="en-US" sz="3600" dirty="0"/>
          </a:p>
        </p:txBody>
      </p:sp>
      <p:sp>
        <p:nvSpPr>
          <p:cNvPr id="34" name="Rectangle 33"/>
          <p:cNvSpPr/>
          <p:nvPr/>
        </p:nvSpPr>
        <p:spPr>
          <a:xfrm>
            <a:off x="179512" y="1124744"/>
            <a:ext cx="4104456" cy="3934923"/>
          </a:xfrm>
          <a:prstGeom prst="rect">
            <a:avLst/>
          </a:prstGeom>
        </p:spPr>
        <p:txBody>
          <a:bodyPr wrap="square">
            <a:spAutoFit/>
          </a:bodyPr>
          <a:lstStyle/>
          <a:p>
            <a:pPr>
              <a:buClr>
                <a:srgbClr val="0070C0"/>
              </a:buClr>
              <a:buSzPct val="80000"/>
            </a:pPr>
            <a:r>
              <a:rPr lang="en-US" sz="2270" b="1" dirty="0" smtClean="0">
                <a:solidFill>
                  <a:srgbClr val="C00000"/>
                </a:solidFill>
              </a:rPr>
              <a:t>Endocrine </a:t>
            </a:r>
            <a:r>
              <a:rPr lang="en-US" sz="2270" b="1" dirty="0">
                <a:solidFill>
                  <a:srgbClr val="C00000"/>
                </a:solidFill>
              </a:rPr>
              <a:t>glands</a:t>
            </a:r>
          </a:p>
          <a:p>
            <a:pPr marL="339725" indent="-339725">
              <a:buClr>
                <a:srgbClr val="0070C0"/>
              </a:buClr>
              <a:buSzPct val="80000"/>
              <a:buFont typeface="Wingdings 3" panose="05040102010807070707" pitchFamily="18" charset="2"/>
              <a:buChar char=""/>
            </a:pPr>
            <a:r>
              <a:rPr lang="en-US" sz="2270" dirty="0" smtClean="0"/>
              <a:t>Other </a:t>
            </a:r>
            <a:r>
              <a:rPr lang="en-US" sz="2270" dirty="0"/>
              <a:t>sorts of gland do not do this. The salivary glands, for example, do not secrete saliva into the blood. Saliva is secreted into the salivary duct, which carries it into the mouth. Endocrine glands do not have ducts, so they are sometimes called ductless glands</a:t>
            </a:r>
            <a:r>
              <a:rPr lang="en-US" sz="2270" dirty="0" smtClean="0"/>
              <a:t>.</a:t>
            </a:r>
            <a:endParaRPr lang="en-US" sz="227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32040" y="1124743"/>
            <a:ext cx="3960440" cy="4074805"/>
          </a:xfrm>
          <a:prstGeom prst="rect">
            <a:avLst/>
          </a:prstGeom>
        </p:spPr>
      </p:pic>
      <p:sp>
        <p:nvSpPr>
          <p:cNvPr id="7" name="Rectangle 6"/>
          <p:cNvSpPr/>
          <p:nvPr/>
        </p:nvSpPr>
        <p:spPr>
          <a:xfrm>
            <a:off x="179620" y="5157192"/>
            <a:ext cx="8712859" cy="1489639"/>
          </a:xfrm>
          <a:prstGeom prst="rect">
            <a:avLst/>
          </a:prstGeom>
        </p:spPr>
        <p:txBody>
          <a:bodyPr wrap="square">
            <a:spAutoFit/>
          </a:bodyPr>
          <a:lstStyle/>
          <a:p>
            <a:pPr marL="339725" indent="-339725">
              <a:buClr>
                <a:srgbClr val="0070C0"/>
              </a:buClr>
              <a:buSzPct val="80000"/>
              <a:buFont typeface="Wingdings 3" panose="05040102010807070707" pitchFamily="18" charset="2"/>
              <a:buChar char=""/>
            </a:pPr>
            <a:r>
              <a:rPr lang="en-US" sz="2270" dirty="0"/>
              <a:t>Once the hormone is in the blood, it is carried to all parts of the body, dissolved in the plasma. Although the blood is carrying many hormones, each affects only certain parts of the body. These are called its target organs.</a:t>
            </a:r>
          </a:p>
        </p:txBody>
      </p:sp>
      <p:sp>
        <p:nvSpPr>
          <p:cNvPr id="10" name="Rectangle 9"/>
          <p:cNvSpPr/>
          <p:nvPr/>
        </p:nvSpPr>
        <p:spPr>
          <a:xfrm>
            <a:off x="4644008" y="4953327"/>
            <a:ext cx="4248472" cy="24622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13.18 – </a:t>
            </a:r>
            <a:r>
              <a:rPr lang="en-US" sz="1600" dirty="0" smtClean="0"/>
              <a:t>The main endocrine glands</a:t>
            </a:r>
            <a:endParaRPr lang="en-GB" sz="1600" dirty="0"/>
          </a:p>
        </p:txBody>
      </p:sp>
    </p:spTree>
    <p:extLst>
      <p:ext uri="{BB962C8B-B14F-4D97-AF65-F5344CB8AC3E}">
        <p14:creationId xmlns:p14="http://schemas.microsoft.com/office/powerpoint/2010/main" val="1233096968"/>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34" name="Rectangle 33"/>
          <p:cNvSpPr/>
          <p:nvPr/>
        </p:nvSpPr>
        <p:spPr>
          <a:xfrm>
            <a:off x="179512" y="1124744"/>
            <a:ext cx="5904656" cy="5586145"/>
          </a:xfrm>
          <a:prstGeom prst="rect">
            <a:avLst/>
          </a:prstGeom>
        </p:spPr>
        <p:txBody>
          <a:bodyPr wrap="square">
            <a:spAutoFit/>
          </a:bodyPr>
          <a:lstStyle/>
          <a:p>
            <a:pPr>
              <a:buClr>
                <a:srgbClr val="0070C0"/>
              </a:buClr>
              <a:buSzPct val="80000"/>
            </a:pPr>
            <a:r>
              <a:rPr lang="en-US" sz="2100" b="1" dirty="0" smtClean="0">
                <a:solidFill>
                  <a:srgbClr val="C00000"/>
                </a:solidFill>
              </a:rPr>
              <a:t>Adrenaline</a:t>
            </a:r>
            <a:endParaRPr lang="en-US" sz="2100" b="1" dirty="0">
              <a:solidFill>
                <a:srgbClr val="C00000"/>
              </a:solidFill>
            </a:endParaRPr>
          </a:p>
          <a:p>
            <a:pPr marL="339725" indent="-339725">
              <a:buClr>
                <a:srgbClr val="0070C0"/>
              </a:buClr>
              <a:buSzPct val="80000"/>
              <a:buFont typeface="Wingdings 3" panose="05040102010807070707" pitchFamily="18" charset="2"/>
              <a:buChar char=""/>
            </a:pPr>
            <a:r>
              <a:rPr lang="en-US" sz="2100" dirty="0" smtClean="0"/>
              <a:t>There </a:t>
            </a:r>
            <a:r>
              <a:rPr lang="en-US" sz="2100" dirty="0"/>
              <a:t>are two adrenal glands, one above each kidney. </a:t>
            </a:r>
            <a:r>
              <a:rPr lang="en-US" sz="2100" dirty="0" smtClean="0"/>
              <a:t>They </a:t>
            </a:r>
            <a:r>
              <a:rPr lang="en-US" sz="2100" dirty="0"/>
              <a:t>make a hormone called adrenaline. When you </a:t>
            </a:r>
            <a:r>
              <a:rPr lang="en-US" sz="2100" dirty="0" smtClean="0"/>
              <a:t>are </a:t>
            </a:r>
            <a:r>
              <a:rPr lang="en-US" sz="2100" dirty="0"/>
              <a:t>frightened, excited or keyed up, your brain sends repulses along a nerve to your adrenal glands. </a:t>
            </a:r>
            <a:r>
              <a:rPr lang="en-US" sz="2100" dirty="0" smtClean="0"/>
              <a:t>This makes </a:t>
            </a:r>
            <a:r>
              <a:rPr lang="en-US" sz="2100" dirty="0"/>
              <a:t>them secrete adrenaline into the blood. </a:t>
            </a:r>
            <a:endParaRPr lang="en-US" sz="2100" dirty="0" smtClean="0"/>
          </a:p>
          <a:p>
            <a:pPr marL="339725" indent="-339725">
              <a:buClr>
                <a:srgbClr val="0070C0"/>
              </a:buClr>
              <a:buSzPct val="80000"/>
              <a:buFont typeface="Wingdings 3" panose="05040102010807070707" pitchFamily="18" charset="2"/>
              <a:buChar char=""/>
            </a:pPr>
            <a:r>
              <a:rPr lang="en-US" sz="2100" dirty="0" smtClean="0"/>
              <a:t>Adrenaline </a:t>
            </a:r>
            <a:r>
              <a:rPr lang="en-US" sz="2100" dirty="0"/>
              <a:t>has several effects which are </a:t>
            </a:r>
            <a:r>
              <a:rPr lang="en-US" sz="2100" dirty="0" smtClean="0"/>
              <a:t>designed to help </a:t>
            </a:r>
            <a:r>
              <a:rPr lang="en-US" sz="2100" dirty="0"/>
              <a:t>you to cope with danger known as the 'fight or </a:t>
            </a:r>
            <a:r>
              <a:rPr lang="en-US" sz="2100" dirty="0" smtClean="0"/>
              <a:t>flight’ </a:t>
            </a:r>
            <a:r>
              <a:rPr lang="en-US" sz="2100" dirty="0"/>
              <a:t>response. For example, it makes your heart beat </a:t>
            </a:r>
            <a:r>
              <a:rPr lang="en-US" sz="2100" dirty="0" smtClean="0"/>
              <a:t>faster</a:t>
            </a:r>
            <a:r>
              <a:rPr lang="en-US" sz="2100" dirty="0"/>
              <a:t>, supplying oxygen to your brain and muscles more </a:t>
            </a:r>
            <a:r>
              <a:rPr lang="en-US" sz="2100" dirty="0" smtClean="0"/>
              <a:t>quickly</a:t>
            </a:r>
            <a:r>
              <a:rPr lang="en-US" sz="2100" dirty="0"/>
              <a:t>. </a:t>
            </a:r>
            <a:endParaRPr lang="en-US" sz="2100" dirty="0" smtClean="0"/>
          </a:p>
          <a:p>
            <a:pPr marL="339725" indent="-339725">
              <a:buClr>
                <a:srgbClr val="0070C0"/>
              </a:buClr>
              <a:buSzPct val="80000"/>
              <a:buFont typeface="Wingdings 3" panose="05040102010807070707" pitchFamily="18" charset="2"/>
              <a:buChar char=""/>
            </a:pPr>
            <a:r>
              <a:rPr lang="en-US" sz="2100" dirty="0" smtClean="0"/>
              <a:t>This </a:t>
            </a:r>
            <a:r>
              <a:rPr lang="en-US" sz="2100" dirty="0"/>
              <a:t>gives them more energy for fighting or </a:t>
            </a:r>
            <a:r>
              <a:rPr lang="en-US" sz="2100" dirty="0" smtClean="0"/>
              <a:t>running </a:t>
            </a:r>
            <a:r>
              <a:rPr lang="en-US" sz="2100" dirty="0"/>
              <a:t>away. It also increases breathing rate, so </a:t>
            </a:r>
            <a:r>
              <a:rPr lang="en-US" sz="2100" dirty="0" smtClean="0"/>
              <a:t>that more </a:t>
            </a:r>
            <a:r>
              <a:rPr lang="en-US" sz="2100" dirty="0"/>
              <a:t>oxygen can enter the blood in the lungs.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32770" name="Picture 2" descr="Image result for adrena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33500"/>
            <a:ext cx="2808312" cy="1546912"/>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adrenal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2780038"/>
            <a:ext cx="2797646" cy="1969696"/>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Image result for adrenal g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872" y="4855884"/>
            <a:ext cx="2020600" cy="16694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file"/>
          </p:cNvPr>
          <p:cNvSpPr txBox="1"/>
          <p:nvPr/>
        </p:nvSpPr>
        <p:spPr>
          <a:xfrm>
            <a:off x="6078860" y="6310779"/>
            <a:ext cx="158729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600" b="1" dirty="0" smtClean="0"/>
              <a:t>Adrenal Gland</a:t>
            </a:r>
            <a:endParaRPr lang="en-GB" sz="1600" b="1" dirty="0"/>
          </a:p>
        </p:txBody>
      </p:sp>
    </p:spTree>
    <p:extLst>
      <p:ext uri="{BB962C8B-B14F-4D97-AF65-F5344CB8AC3E}">
        <p14:creationId xmlns:p14="http://schemas.microsoft.com/office/powerpoint/2010/main" val="121850746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34" name="Rectangle 33"/>
          <p:cNvSpPr/>
          <p:nvPr/>
        </p:nvSpPr>
        <p:spPr>
          <a:xfrm>
            <a:off x="179512" y="1124744"/>
            <a:ext cx="5904656" cy="4099584"/>
          </a:xfrm>
          <a:prstGeom prst="rect">
            <a:avLst/>
          </a:prstGeom>
        </p:spPr>
        <p:txBody>
          <a:bodyPr wrap="square">
            <a:spAutoFit/>
          </a:bodyPr>
          <a:lstStyle/>
          <a:p>
            <a:pPr>
              <a:buClr>
                <a:srgbClr val="0070C0"/>
              </a:buClr>
              <a:buSzPct val="80000"/>
            </a:pPr>
            <a:r>
              <a:rPr lang="en-US" sz="1860" b="1" dirty="0" smtClean="0">
                <a:solidFill>
                  <a:srgbClr val="C00000"/>
                </a:solidFill>
              </a:rPr>
              <a:t>Adrenaline</a:t>
            </a:r>
            <a:endParaRPr lang="en-US" sz="1860" b="1" dirty="0">
              <a:solidFill>
                <a:srgbClr val="C00000"/>
              </a:solidFill>
            </a:endParaRPr>
          </a:p>
          <a:p>
            <a:pPr marL="339725" indent="-339725">
              <a:buClr>
                <a:srgbClr val="0070C0"/>
              </a:buClr>
              <a:buSzPct val="80000"/>
              <a:buFont typeface="Wingdings 3" panose="05040102010807070707" pitchFamily="18" charset="2"/>
              <a:buChar char=""/>
            </a:pPr>
            <a:r>
              <a:rPr lang="en-US" sz="1860" dirty="0"/>
              <a:t>The blood vessels in your skin and digestive system contract so that they carry very little blood. This makes you go pale, and gives you ‘butterflies in your stomach’. </a:t>
            </a:r>
            <a:r>
              <a:rPr lang="en-US" sz="1860" dirty="0" smtClean="0"/>
              <a:t>As </a:t>
            </a:r>
            <a:r>
              <a:rPr lang="en-US" sz="1860" dirty="0"/>
              <a:t>much blood as possible is needed for your brain and muscles in the emergency. </a:t>
            </a:r>
            <a:endParaRPr lang="en-US" sz="1860" dirty="0" smtClean="0"/>
          </a:p>
          <a:p>
            <a:pPr marL="339725" indent="-339725">
              <a:buClr>
                <a:srgbClr val="0070C0"/>
              </a:buClr>
              <a:buSzPct val="80000"/>
              <a:buFont typeface="Wingdings 3" panose="05040102010807070707" pitchFamily="18" charset="2"/>
              <a:buChar char=""/>
            </a:pPr>
            <a:r>
              <a:rPr lang="en-US" sz="1860" dirty="0" smtClean="0"/>
              <a:t>Adrenaline </a:t>
            </a:r>
            <a:r>
              <a:rPr lang="en-US" sz="1860" dirty="0"/>
              <a:t>causes the pupils in the eye to widen. This allows more light into the eye, which might help you to see the danger more clearly.</a:t>
            </a:r>
          </a:p>
          <a:p>
            <a:pPr marL="339725" indent="-339725">
              <a:buClr>
                <a:srgbClr val="0070C0"/>
              </a:buClr>
              <a:buSzPct val="80000"/>
              <a:buFont typeface="Wingdings 3" panose="05040102010807070707" pitchFamily="18" charset="2"/>
              <a:buChar char=""/>
            </a:pPr>
            <a:r>
              <a:rPr lang="en-US" sz="1860" dirty="0"/>
              <a:t>Adrenaline also causes the liver to release glucose into the blood. This provides extra glucose for the muscles, so that they can release energy from it (by respiration) and use the energy for contracting.</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32770" name="Picture 2" descr="Image result for adrena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33500"/>
            <a:ext cx="2808312" cy="1546912"/>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adrenal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2780038"/>
            <a:ext cx="2797646" cy="1969696"/>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Image result for adrenal g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872" y="4855884"/>
            <a:ext cx="2020600" cy="16694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file"/>
          </p:cNvPr>
          <p:cNvSpPr txBox="1"/>
          <p:nvPr/>
        </p:nvSpPr>
        <p:spPr>
          <a:xfrm>
            <a:off x="6078860" y="6310779"/>
            <a:ext cx="158729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600" b="1" dirty="0" smtClean="0"/>
              <a:t>Adrenal Gland</a:t>
            </a:r>
            <a:endParaRPr lang="en-GB" sz="1600" b="1" dirty="0"/>
          </a:p>
        </p:txBody>
      </p:sp>
      <p:sp>
        <p:nvSpPr>
          <p:cNvPr id="9" name="Round Same Side Corner Rectangle 8"/>
          <p:cNvSpPr/>
          <p:nvPr/>
        </p:nvSpPr>
        <p:spPr>
          <a:xfrm>
            <a:off x="179512" y="5175239"/>
            <a:ext cx="2088232" cy="406449"/>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79512" y="5573993"/>
            <a:ext cx="5709450" cy="1070129"/>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51519" y="5653697"/>
            <a:ext cx="5637443" cy="1015663"/>
          </a:xfrm>
          <a:prstGeom prst="rect">
            <a:avLst/>
          </a:prstGeom>
          <a:noFill/>
        </p:spPr>
        <p:txBody>
          <a:bodyPr wrap="square" rtlCol="0">
            <a:spAutoFit/>
          </a:bodyPr>
          <a:lstStyle/>
          <a:p>
            <a:r>
              <a:rPr lang="en-US" sz="2000" b="1" dirty="0">
                <a:solidFill>
                  <a:srgbClr val="FF0000"/>
                </a:solidFill>
              </a:rPr>
              <a:t>hormone</a:t>
            </a:r>
            <a:r>
              <a:rPr lang="en-US" sz="2000" dirty="0">
                <a:solidFill>
                  <a:srgbClr val="FF0000"/>
                </a:solidFill>
              </a:rPr>
              <a:t> </a:t>
            </a:r>
            <a:r>
              <a:rPr lang="en-US" sz="2000" dirty="0"/>
              <a:t>- a chemical substance produced by 1 gland, carried by the blood, which alters the activity of one or more specific target organs</a:t>
            </a:r>
            <a:endParaRPr lang="en-GB" sz="2000" dirty="0"/>
          </a:p>
        </p:txBody>
      </p:sp>
    </p:spTree>
    <p:extLst>
      <p:ext uri="{BB962C8B-B14F-4D97-AF65-F5344CB8AC3E}">
        <p14:creationId xmlns:p14="http://schemas.microsoft.com/office/powerpoint/2010/main" val="334556766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sp>
        <p:nvSpPr>
          <p:cNvPr id="12" name="Rectangle 11"/>
          <p:cNvSpPr/>
          <p:nvPr/>
        </p:nvSpPr>
        <p:spPr>
          <a:xfrm>
            <a:off x="179511" y="6309320"/>
            <a:ext cx="8712967" cy="33855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200" b="1" dirty="0"/>
              <a:t>Table 13.1 </a:t>
            </a:r>
            <a:r>
              <a:rPr lang="en-US" sz="2200" dirty="0" smtClean="0"/>
              <a:t>- Some </a:t>
            </a:r>
            <a:r>
              <a:rPr lang="en-US" sz="2200" dirty="0"/>
              <a:t>important endocrine glands and their functions.</a:t>
            </a:r>
            <a:endParaRPr lang="en-GB" sz="2200" dirty="0"/>
          </a:p>
        </p:txBody>
      </p:sp>
      <p:graphicFrame>
        <p:nvGraphicFramePr>
          <p:cNvPr id="2" name="Table 1"/>
          <p:cNvGraphicFramePr>
            <a:graphicFrameLocks noGrp="1"/>
          </p:cNvGraphicFramePr>
          <p:nvPr>
            <p:extLst>
              <p:ext uri="{D42A27DB-BD31-4B8C-83A1-F6EECF244321}">
                <p14:modId xmlns:p14="http://schemas.microsoft.com/office/powerpoint/2010/main" val="156817805"/>
              </p:ext>
            </p:extLst>
          </p:nvPr>
        </p:nvGraphicFramePr>
        <p:xfrm>
          <a:off x="179513" y="1196752"/>
          <a:ext cx="8712966" cy="4480560"/>
        </p:xfrm>
        <a:graphic>
          <a:graphicData uri="http://schemas.openxmlformats.org/drawingml/2006/table">
            <a:tbl>
              <a:tblPr firstRow="1" bandRow="1">
                <a:tableStyleId>{10A1B5D5-9B99-4C35-A422-299274C87663}</a:tableStyleId>
              </a:tblPr>
              <a:tblGrid>
                <a:gridCol w="1440159"/>
                <a:gridCol w="2016224"/>
                <a:gridCol w="5256583"/>
              </a:tblGrid>
              <a:tr h="360040">
                <a:tc>
                  <a:txBody>
                    <a:bodyPr/>
                    <a:lstStyle/>
                    <a:p>
                      <a:r>
                        <a:rPr lang="en-US" sz="2200" dirty="0" smtClean="0">
                          <a:latin typeface="Arial" panose="020B0604020202020204" pitchFamily="34" charset="0"/>
                          <a:cs typeface="Arial" panose="020B0604020202020204" pitchFamily="34" charset="0"/>
                        </a:rPr>
                        <a:t>Gland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Hormone that it secretes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Function of hormone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Adrenal gland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adrenaline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prepares body for vigorous action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Pancreas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Insulin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reduces the concentration of glucose in the blood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Testis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Testosterone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causes the development of male secondary sexual characteristics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Ovary</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Oestrogen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causes the development of female secondary sexual characteristics, and helps in the control of the menstrual cycle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97483607"/>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sp>
        <p:nvSpPr>
          <p:cNvPr id="14" name="Rectangle 13"/>
          <p:cNvSpPr/>
          <p:nvPr/>
        </p:nvSpPr>
        <p:spPr>
          <a:xfrm>
            <a:off x="179512" y="5930696"/>
            <a:ext cx="8712968" cy="73866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Table 13.2 </a:t>
            </a:r>
            <a:r>
              <a:rPr lang="en-US" sz="2400" dirty="0" smtClean="0"/>
              <a:t>- A </a:t>
            </a:r>
            <a:r>
              <a:rPr lang="en-US" sz="2400" dirty="0"/>
              <a:t>comparison of the nervous and endocrine systems </a:t>
            </a:r>
            <a:r>
              <a:rPr lang="en-US" sz="2400" dirty="0" smtClean="0"/>
              <a:t>of a mammal</a:t>
            </a:r>
            <a:endParaRPr lang="en-GB" sz="2400" dirty="0"/>
          </a:p>
        </p:txBody>
      </p:sp>
      <p:graphicFrame>
        <p:nvGraphicFramePr>
          <p:cNvPr id="15" name="Table 14"/>
          <p:cNvGraphicFramePr>
            <a:graphicFrameLocks noGrp="1"/>
          </p:cNvGraphicFramePr>
          <p:nvPr>
            <p:extLst>
              <p:ext uri="{D42A27DB-BD31-4B8C-83A1-F6EECF244321}">
                <p14:modId xmlns:p14="http://schemas.microsoft.com/office/powerpoint/2010/main" val="3441215678"/>
              </p:ext>
            </p:extLst>
          </p:nvPr>
        </p:nvGraphicFramePr>
        <p:xfrm>
          <a:off x="179512" y="1124744"/>
          <a:ext cx="8712968" cy="4404360"/>
        </p:xfrm>
        <a:graphic>
          <a:graphicData uri="http://schemas.openxmlformats.org/drawingml/2006/table">
            <a:tbl>
              <a:tblPr firstRow="1" bandRow="1">
                <a:tableStyleId>{10A1B5D5-9B99-4C35-A422-299274C87663}</a:tableStyleId>
              </a:tblPr>
              <a:tblGrid>
                <a:gridCol w="4356484"/>
                <a:gridCol w="4356484"/>
              </a:tblGrid>
              <a:tr h="360040">
                <a:tc>
                  <a:txBody>
                    <a:bodyPr/>
                    <a:lstStyle/>
                    <a:p>
                      <a:r>
                        <a:rPr lang="en-US" sz="2300" dirty="0" smtClean="0">
                          <a:latin typeface="Arial" panose="020B0604020202020204" pitchFamily="34" charset="0"/>
                          <a:cs typeface="Arial" panose="020B0604020202020204" pitchFamily="34" charset="0"/>
                        </a:rPr>
                        <a:t>Nervous system</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Endocrine system</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made up of neurones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made up of secretory cells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information transmitted in the form of electrical impulses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information transmitted in the form of chemicals called hormones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impulses transmitted along nerve </a:t>
                      </a:r>
                      <a:r>
                        <a:rPr lang="en-US" sz="2300" dirty="0" err="1" smtClean="0">
                          <a:latin typeface="Arial" panose="020B0604020202020204" pitchFamily="34" charset="0"/>
                          <a:cs typeface="Arial" panose="020B0604020202020204" pitchFamily="34" charset="0"/>
                        </a:rPr>
                        <a:t>fibres</a:t>
                      </a:r>
                      <a:r>
                        <a:rPr lang="en-US" sz="2300" dirty="0" smtClean="0">
                          <a:latin typeface="Arial" panose="020B0604020202020204" pitchFamily="34" charset="0"/>
                          <a:cs typeface="Arial" panose="020B0604020202020204" pitchFamily="34" charset="0"/>
                        </a:rPr>
                        <a:t> (axons and </a:t>
                      </a:r>
                      <a:r>
                        <a:rPr lang="en-US" sz="2300" dirty="0" err="1" smtClean="0">
                          <a:latin typeface="Arial" panose="020B0604020202020204" pitchFamily="34" charset="0"/>
                          <a:cs typeface="Arial" panose="020B0604020202020204" pitchFamily="34" charset="0"/>
                        </a:rPr>
                        <a:t>dendrons</a:t>
                      </a:r>
                      <a:r>
                        <a:rPr lang="en-US" sz="2300" dirty="0" smtClean="0">
                          <a:latin typeface="Arial" panose="020B0604020202020204" pitchFamily="34" charset="0"/>
                          <a:cs typeface="Arial" panose="020B0604020202020204" pitchFamily="34" charset="0"/>
                        </a:rPr>
                        <a:t>)</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chemicals carried dissolved in the blood plasma</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impulses travel very quickly</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chemicals travel more slowly</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effect of a nerve impulse usually only lasts for a very short time</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effect of a hormone may last longer</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523555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16904"/>
            <a:ext cx="8699936" cy="5552456"/>
          </a:xfrm>
          <a:prstGeom prst="rect">
            <a:avLst/>
          </a:prstGeom>
          <a:solidFill>
            <a:srgbClr val="F5FC9A"/>
          </a:solidFill>
          <a:ln w="38100">
            <a:solidFill>
              <a:srgbClr val="002060"/>
            </a:solidFill>
          </a:ln>
        </p:spPr>
        <p:txBody>
          <a:bodyPr wrap="square">
            <a:spAutoFit/>
          </a:bodyPr>
          <a:lstStyle/>
          <a:p>
            <a:pPr marL="1428750" indent="-1428750">
              <a:buClr>
                <a:srgbClr val="0070C0"/>
              </a:buClr>
              <a:tabLst>
                <a:tab pos="4300538" algn="l"/>
              </a:tabLst>
            </a:pPr>
            <a:r>
              <a:rPr lang="en-US" sz="3710" b="1" dirty="0"/>
              <a:t>13.19</a:t>
            </a:r>
            <a:r>
              <a:rPr lang="en-US" sz="3710" dirty="0"/>
              <a:t> </a:t>
            </a:r>
            <a:r>
              <a:rPr lang="en-US" sz="3710" dirty="0" smtClean="0"/>
              <a:t>	Name </a:t>
            </a:r>
            <a:r>
              <a:rPr lang="en-US" sz="3710" dirty="0"/>
              <a:t>three endocrine glands, and the hormone that each secretes.</a:t>
            </a:r>
          </a:p>
          <a:p>
            <a:pPr marL="1428750" indent="-1428750">
              <a:buClr>
                <a:srgbClr val="0070C0"/>
              </a:buClr>
              <a:tabLst>
                <a:tab pos="4300538" algn="l"/>
              </a:tabLst>
            </a:pPr>
            <a:r>
              <a:rPr lang="en-US" sz="3710" b="1" dirty="0"/>
              <a:t>13.20</a:t>
            </a:r>
            <a:r>
              <a:rPr lang="en-US" sz="3710" dirty="0"/>
              <a:t> </a:t>
            </a:r>
            <a:r>
              <a:rPr lang="en-US" sz="3710" dirty="0" smtClean="0"/>
              <a:t>	How </a:t>
            </a:r>
            <a:r>
              <a:rPr lang="en-US" sz="3710" dirty="0"/>
              <a:t>are hormones transported around the body?</a:t>
            </a:r>
          </a:p>
          <a:p>
            <a:pPr marL="1428750" indent="-1428750">
              <a:buClr>
                <a:srgbClr val="0070C0"/>
              </a:buClr>
              <a:tabLst>
                <a:tab pos="4300538" algn="l"/>
              </a:tabLst>
            </a:pPr>
            <a:r>
              <a:rPr lang="en-US" sz="3710" b="1" dirty="0"/>
              <a:t>13.21</a:t>
            </a:r>
            <a:r>
              <a:rPr lang="en-US" sz="3710" dirty="0"/>
              <a:t> </a:t>
            </a:r>
            <a:r>
              <a:rPr lang="en-US" sz="3710" dirty="0" smtClean="0"/>
              <a:t>	Describe </a:t>
            </a:r>
            <a:r>
              <a:rPr lang="en-US" sz="3710" dirty="0"/>
              <a:t>two situations in which adrenaline is likely to be secreted.</a:t>
            </a:r>
          </a:p>
          <a:p>
            <a:pPr marL="1428750" indent="-1428750">
              <a:buClr>
                <a:srgbClr val="0070C0"/>
              </a:buClr>
              <a:tabLst>
                <a:tab pos="4300538" algn="l"/>
              </a:tabLst>
            </a:pPr>
            <a:r>
              <a:rPr lang="en-US" sz="3710" b="1" dirty="0"/>
              <a:t>13.22</a:t>
            </a:r>
            <a:r>
              <a:rPr lang="en-US" sz="3710" dirty="0"/>
              <a:t> </a:t>
            </a:r>
            <a:r>
              <a:rPr lang="en-US" sz="3710" dirty="0" smtClean="0"/>
              <a:t>	How </a:t>
            </a:r>
            <a:r>
              <a:rPr lang="en-US" sz="3710" dirty="0"/>
              <a:t>does adrenaline help to prepare the body for action?</a:t>
            </a:r>
          </a:p>
        </p:txBody>
      </p:sp>
      <p:sp>
        <p:nvSpPr>
          <p:cNvPr id="26" name="TextBox 25">
            <a:hlinkClick r:id="rId3" action="ppaction://hlinkfile"/>
          </p:cNvPr>
          <p:cNvSpPr txBox="1"/>
          <p:nvPr/>
        </p:nvSpPr>
        <p:spPr>
          <a:xfrm>
            <a:off x="8316416" y="5025950"/>
            <a:ext cx="463843"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sz="3300" dirty="0"/>
              <a:t>13.4 – The Endocrine System - Adrenaline</a:t>
            </a:r>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Tree>
    <p:extLst>
      <p:ext uri="{BB962C8B-B14F-4D97-AF65-F5344CB8AC3E}">
        <p14:creationId xmlns:p14="http://schemas.microsoft.com/office/powerpoint/2010/main" val="75714694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760640" cy="5632311"/>
          </a:xfrm>
          <a:prstGeom prst="rect">
            <a:avLst/>
          </a:prstGeom>
        </p:spPr>
        <p:txBody>
          <a:bodyPr wrap="square">
            <a:spAutoFit/>
          </a:bodyPr>
          <a:lstStyle/>
          <a:p>
            <a:pPr>
              <a:buClr>
                <a:srgbClr val="0070C0"/>
              </a:buClr>
              <a:buSzPct val="80000"/>
            </a:pPr>
            <a:r>
              <a:rPr lang="en-US" sz="2000" b="1" dirty="0" smtClean="0">
                <a:solidFill>
                  <a:srgbClr val="C00000"/>
                </a:solidFill>
              </a:rPr>
              <a:t>Plant Coordination</a:t>
            </a:r>
            <a:endParaRPr lang="en-US" sz="2000" b="1" dirty="0">
              <a:solidFill>
                <a:srgbClr val="C00000"/>
              </a:solidFill>
            </a:endParaRPr>
          </a:p>
          <a:p>
            <a:pPr marL="339725" indent="-339725">
              <a:buClr>
                <a:srgbClr val="0070C0"/>
              </a:buClr>
              <a:buSzPct val="80000"/>
              <a:buFont typeface="Wingdings 3" panose="05040102010807070707" pitchFamily="18" charset="2"/>
              <a:buChar char=""/>
            </a:pPr>
            <a:r>
              <a:rPr lang="en-US" sz="2000" dirty="0"/>
              <a:t>Like animals, plants are able to respond to their environment, although usually with much slower responses than those of animals.</a:t>
            </a:r>
          </a:p>
          <a:p>
            <a:pPr marL="339725" indent="-339725">
              <a:buClr>
                <a:srgbClr val="0070C0"/>
              </a:buClr>
              <a:buSzPct val="80000"/>
              <a:buFont typeface="Wingdings 3" panose="05040102010807070707" pitchFamily="18" charset="2"/>
              <a:buChar char=""/>
            </a:pPr>
            <a:r>
              <a:rPr lang="en-US" sz="2000" dirty="0"/>
              <a:t>In general, plants respond to stimuli by changing their rate or direction of growth. They may grow either towards or away from a stimulus. Growth towards a stimulus is said to be a positive response, and growth away from a stimulus is a negative response.</a:t>
            </a:r>
          </a:p>
          <a:p>
            <a:pPr marL="339725" indent="-339725">
              <a:buClr>
                <a:srgbClr val="0070C0"/>
              </a:buClr>
              <a:buSzPct val="80000"/>
              <a:buFont typeface="Wingdings 3" panose="05040102010807070707" pitchFamily="18" charset="2"/>
              <a:buChar char=""/>
            </a:pPr>
            <a:r>
              <a:rPr lang="en-US" sz="2000" dirty="0"/>
              <a:t>These responses are called tropisms. A tropism is a growth response by a plant, in which the direction of the growth is affected by the direction of the stimulus.</a:t>
            </a:r>
          </a:p>
          <a:p>
            <a:pPr marL="339725" indent="-339725">
              <a:buClr>
                <a:srgbClr val="0070C0"/>
              </a:buClr>
              <a:buSzPct val="80000"/>
              <a:buFont typeface="Wingdings 3" panose="05040102010807070707" pitchFamily="18" charset="2"/>
              <a:buChar char=""/>
            </a:pPr>
            <a:r>
              <a:rPr lang="en-US" sz="2000" dirty="0"/>
              <a:t>Two important stimuli for plants are light and gravity. Shoots normally grow towards light. Roots do not usually respond to light, but a few grow away from it</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
        <p:nvSpPr>
          <p:cNvPr id="9" name="Round Same Side Corner Rectangle 8"/>
          <p:cNvSpPr/>
          <p:nvPr/>
        </p:nvSpPr>
        <p:spPr>
          <a:xfrm>
            <a:off x="5940152" y="2876787"/>
            <a:ext cx="2088232" cy="406449"/>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5940152" y="3275540"/>
            <a:ext cx="2880320" cy="3249804"/>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6012159" y="3355245"/>
            <a:ext cx="2808313" cy="3170099"/>
          </a:xfrm>
          <a:prstGeom prst="rect">
            <a:avLst/>
          </a:prstGeom>
          <a:noFill/>
        </p:spPr>
        <p:txBody>
          <a:bodyPr wrap="square" rtlCol="0">
            <a:spAutoFit/>
          </a:bodyPr>
          <a:lstStyle/>
          <a:p>
            <a:r>
              <a:rPr lang="en-US" sz="2000" b="1" dirty="0">
                <a:solidFill>
                  <a:srgbClr val="FF0000"/>
                </a:solidFill>
              </a:rPr>
              <a:t>gravitropism</a:t>
            </a:r>
            <a:r>
              <a:rPr lang="en-US" sz="2000" dirty="0">
                <a:solidFill>
                  <a:srgbClr val="FF0000"/>
                </a:solidFill>
              </a:rPr>
              <a:t> </a:t>
            </a:r>
            <a:r>
              <a:rPr lang="en-US" sz="2000" dirty="0"/>
              <a:t>- a response in which a plant grows towards or away from gravity phototropism - a response in which a plant grows towards or away from the direction from which light is coming</a:t>
            </a:r>
            <a:endParaRPr lang="en-GB" sz="2000" dirty="0"/>
          </a:p>
        </p:txBody>
      </p:sp>
      <p:pic>
        <p:nvPicPr>
          <p:cNvPr id="34818" name="Picture 2" descr="Image result for gravitropis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04463" y="1124744"/>
            <a:ext cx="2019965" cy="172819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4" action="ppaction://hlinksldjump"/>
          </p:cNvPr>
          <p:cNvSpPr txBox="1"/>
          <p:nvPr/>
        </p:nvSpPr>
        <p:spPr>
          <a:xfrm>
            <a:off x="8316416" y="92149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7510630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184576" cy="5632311"/>
          </a:xfrm>
          <a:prstGeom prst="rect">
            <a:avLst/>
          </a:prstGeom>
        </p:spPr>
        <p:txBody>
          <a:bodyPr wrap="square">
            <a:spAutoFit/>
          </a:bodyPr>
          <a:lstStyle/>
          <a:p>
            <a:pPr>
              <a:buClr>
                <a:srgbClr val="0070C0"/>
              </a:buClr>
              <a:buSzPct val="80000"/>
            </a:pPr>
            <a:r>
              <a:rPr lang="en-US" sz="2000" b="1" dirty="0">
                <a:solidFill>
                  <a:srgbClr val="C00000"/>
                </a:solidFill>
              </a:rPr>
              <a:t>Plant Coordination</a:t>
            </a:r>
          </a:p>
          <a:p>
            <a:pPr marL="339725" indent="-339725">
              <a:buClr>
                <a:srgbClr val="0070C0"/>
              </a:buClr>
              <a:buSzPct val="80000"/>
              <a:buFont typeface="Wingdings 3" panose="05040102010807070707" pitchFamily="18" charset="2"/>
              <a:buChar char=""/>
            </a:pPr>
            <a:r>
              <a:rPr lang="en-US" sz="2000" dirty="0" smtClean="0"/>
              <a:t>Shoots </a:t>
            </a:r>
            <a:r>
              <a:rPr lang="en-US" sz="2000" dirty="0"/>
              <a:t>tend to grow away from the pull of gravity, while roots normally grow towards it.</a:t>
            </a:r>
          </a:p>
          <a:p>
            <a:pPr marL="339725" indent="-339725">
              <a:buClr>
                <a:srgbClr val="0070C0"/>
              </a:buClr>
              <a:buSzPct val="80000"/>
              <a:buFont typeface="Wingdings 3" panose="05040102010807070707" pitchFamily="18" charset="2"/>
              <a:buChar char=""/>
            </a:pPr>
            <a:r>
              <a:rPr lang="en-US" sz="2000" dirty="0"/>
              <a:t>It is very important to the plant that its roots and shoots grow in appropriate directions. Shoots must grow upwards, away from gravity and towards the light, so that the leaves are held out into the sunlight. The more light they have, the better they can </a:t>
            </a:r>
            <a:r>
              <a:rPr lang="en-US" sz="2000" dirty="0" err="1"/>
              <a:t>photosynthesise</a:t>
            </a:r>
            <a:r>
              <a:rPr lang="en-US" sz="2000" dirty="0"/>
              <a:t>. Flowers, too, need to be held up in the air, where insects, birds or the wind can pollinate them</a:t>
            </a:r>
            <a:r>
              <a:rPr lang="en-US" sz="2000" dirty="0" smtClean="0"/>
              <a:t>.</a:t>
            </a:r>
          </a:p>
          <a:p>
            <a:pPr marL="339725" indent="-339725">
              <a:buClr>
                <a:srgbClr val="0070C0"/>
              </a:buClr>
              <a:buSzPct val="80000"/>
              <a:buFont typeface="Wingdings 3" panose="05040102010807070707" pitchFamily="18" charset="2"/>
              <a:buChar char=""/>
            </a:pPr>
            <a:r>
              <a:rPr lang="en-US" sz="2000" dirty="0"/>
              <a:t>Roots, though, need to grow downwards, into the </a:t>
            </a:r>
            <a:r>
              <a:rPr lang="en-US" sz="2000" dirty="0" smtClean="0"/>
              <a:t>soil </a:t>
            </a:r>
            <a:r>
              <a:rPr lang="en-US" sz="2000" dirty="0"/>
              <a:t>in order to anchor the plant in the soil, and to absorb water and minerals from between the soil particles.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3794"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8" y="1124744"/>
            <a:ext cx="3533056" cy="2376264"/>
          </a:xfrm>
          <a:prstGeom prst="rect">
            <a:avLst/>
          </a:prstGeom>
          <a:noFill/>
          <a:extLst>
            <a:ext uri="{909E8E84-426E-40DD-AFC4-6F175D3DCCD1}">
              <a14:hiddenFill xmlns:a14="http://schemas.microsoft.com/office/drawing/2010/main">
                <a:solidFill>
                  <a:srgbClr val="FFFFFF"/>
                </a:solidFill>
              </a14:hiddenFill>
            </a:ext>
          </a:extLst>
        </p:spPr>
      </p:pic>
      <p:pic>
        <p:nvPicPr>
          <p:cNvPr id="33796" name="Picture 4" descr="Image result for gravitropis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8" y="3645024"/>
            <a:ext cx="3502968" cy="23328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580112" y="6121868"/>
            <a:ext cx="3141886" cy="276999"/>
          </a:xfrm>
          <a:prstGeom prst="rect">
            <a:avLst/>
          </a:prstGeom>
          <a:solidFill>
            <a:schemeClr val="bg1"/>
          </a:solidFill>
        </p:spPr>
        <p:txBody>
          <a:bodyPr wrap="none" lIns="0" tIns="0" rIns="0" bIns="0" rtlCol="0">
            <a:spAutoFit/>
          </a:bodyPr>
          <a:lstStyle/>
          <a:p>
            <a:r>
              <a:rPr lang="en-US" dirty="0" smtClean="0"/>
              <a:t>Root know to grow downwards</a:t>
            </a:r>
          </a:p>
        </p:txBody>
      </p:sp>
      <p:sp>
        <p:nvSpPr>
          <p:cNvPr id="12" name="TextBox 11">
            <a:hlinkClick r:id="rId5" action="ppaction://hlinksldjump"/>
          </p:cNvPr>
          <p:cNvSpPr txBox="1"/>
          <p:nvPr/>
        </p:nvSpPr>
        <p:spPr>
          <a:xfrm>
            <a:off x="4716016" y="184482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33016340"/>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3816429"/>
          </a:xfrm>
          <a:prstGeom prst="rect">
            <a:avLst/>
          </a:prstGeom>
        </p:spPr>
        <p:txBody>
          <a:bodyPr wrap="square">
            <a:spAutoFit/>
          </a:bodyPr>
          <a:lstStyle/>
          <a:p>
            <a:pPr>
              <a:buClr>
                <a:srgbClr val="0070C0"/>
              </a:buClr>
              <a:buSzPct val="80000"/>
            </a:pPr>
            <a:r>
              <a:rPr lang="en-US" sz="2200" b="1" dirty="0" smtClean="0">
                <a:solidFill>
                  <a:srgbClr val="C00000"/>
                </a:solidFill>
              </a:rPr>
              <a:t>Plant </a:t>
            </a:r>
            <a:r>
              <a:rPr lang="en-US" sz="2200" b="1" dirty="0">
                <a:solidFill>
                  <a:srgbClr val="C00000"/>
                </a:solidFill>
              </a:rPr>
              <a:t>hormones</a:t>
            </a:r>
          </a:p>
          <a:p>
            <a:pPr marL="339725" indent="-339725">
              <a:buClr>
                <a:srgbClr val="0070C0"/>
              </a:buClr>
              <a:buSzPct val="80000"/>
              <a:buFont typeface="Wingdings 3" panose="05040102010807070707" pitchFamily="18" charset="2"/>
              <a:buChar char=""/>
            </a:pPr>
            <a:r>
              <a:rPr lang="en-US" sz="2200" dirty="0"/>
              <a:t>We have seen that for an organism to respond to a stimulus, there must be a receptor to pick up the stimulus, an effector to respond to it, and some kind </a:t>
            </a:r>
            <a:r>
              <a:rPr lang="en-US" sz="2200" dirty="0" smtClean="0"/>
              <a:t>of </a:t>
            </a:r>
            <a:r>
              <a:rPr lang="en-US" sz="2200" dirty="0"/>
              <a:t>communication system in between. In mammals, the receptor is often part of a sense organ, and the effector is a muscle or gland. Information is sent between their, along nerves, or sometimes by means of hormones.</a:t>
            </a:r>
          </a:p>
          <a:p>
            <a:pPr marL="339725" indent="-339725">
              <a:buClr>
                <a:srgbClr val="0070C0"/>
              </a:buClr>
              <a:buSzPct val="80000"/>
              <a:buFont typeface="Wingdings 3" panose="05040102010807070707" pitchFamily="18" charset="2"/>
              <a:buChar char=""/>
            </a:pPr>
            <a:r>
              <a:rPr lang="en-US" sz="2200" dirty="0"/>
              <a:t>Plants, however, do not have complex sense organs, muscles or nervous systems. So how do they manage </a:t>
            </a:r>
            <a:r>
              <a:rPr lang="en-US" sz="2200" dirty="0" smtClean="0"/>
              <a:t>to </a:t>
            </a:r>
            <a:r>
              <a:rPr lang="en-US" sz="2200" dirty="0"/>
              <a:t>respond to stimuli like light and </a:t>
            </a:r>
            <a:r>
              <a:rPr lang="en-US" sz="2200" dirty="0" smtClean="0"/>
              <a:t/>
            </a:r>
            <a:br>
              <a:rPr lang="en-US" sz="2200" dirty="0" smtClean="0"/>
            </a:br>
            <a:r>
              <a:rPr lang="en-US" sz="2200" dirty="0" smtClean="0"/>
              <a:t>gravity</a:t>
            </a:r>
            <a:r>
              <a:rPr lang="en-US" sz="22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9938" name="Picture 2" descr="Image result for Plant hormon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4244922"/>
            <a:ext cx="6264696" cy="242443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6416" y="106551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9378540"/>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79512" y="3501008"/>
            <a:ext cx="8712968" cy="293953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2431435"/>
          </a:xfrm>
          <a:prstGeom prst="rect">
            <a:avLst/>
          </a:prstGeom>
        </p:spPr>
        <p:txBody>
          <a:bodyPr wrap="square">
            <a:spAutoFit/>
          </a:bodyPr>
          <a:lstStyle/>
          <a:p>
            <a:pPr>
              <a:buClr>
                <a:srgbClr val="0070C0"/>
              </a:buClr>
              <a:buSzPct val="80000"/>
            </a:pPr>
            <a:r>
              <a:rPr lang="en-US" sz="1900" b="1" dirty="0" smtClean="0">
                <a:solidFill>
                  <a:srgbClr val="C00000"/>
                </a:solidFill>
              </a:rPr>
              <a:t>Plant </a:t>
            </a:r>
            <a:r>
              <a:rPr lang="en-US" sz="1900" b="1" dirty="0">
                <a:solidFill>
                  <a:srgbClr val="C00000"/>
                </a:solidFill>
              </a:rPr>
              <a:t>hormones</a:t>
            </a:r>
          </a:p>
          <a:p>
            <a:pPr marL="339725" indent="-339725">
              <a:buClr>
                <a:srgbClr val="0070C0"/>
              </a:buClr>
              <a:buSzPct val="80000"/>
              <a:buFont typeface="Wingdings 3" panose="05040102010807070707" pitchFamily="18" charset="2"/>
              <a:buChar char=""/>
            </a:pPr>
            <a:r>
              <a:rPr lang="en-US" sz="1900" dirty="0" smtClean="0"/>
              <a:t>Figure </a:t>
            </a:r>
            <a:r>
              <a:rPr lang="en-US" sz="1900" dirty="0"/>
              <a:t>13.19 shows an experiment that can be done to find out which part of a shoot picks up the stimulus of light shining onto it. The sensitive region is the tip of the shoot. This is where the receptor is.</a:t>
            </a:r>
          </a:p>
          <a:p>
            <a:pPr marL="339725" indent="-339725">
              <a:buClr>
                <a:srgbClr val="0070C0"/>
              </a:buClr>
              <a:buSzPct val="80000"/>
              <a:buFont typeface="Wingdings 3" panose="05040102010807070707" pitchFamily="18" charset="2"/>
              <a:buChar char=""/>
            </a:pPr>
            <a:r>
              <a:rPr lang="en-US" sz="1900" dirty="0"/>
              <a:t>The part of the shoot which responds to the stimulus is the part just below the tip. This is the effector.</a:t>
            </a:r>
          </a:p>
          <a:p>
            <a:pPr marL="339725" indent="-339725">
              <a:buClr>
                <a:srgbClr val="0070C0"/>
              </a:buClr>
              <a:buSzPct val="80000"/>
              <a:buFont typeface="Wingdings 3" panose="05040102010807070707" pitchFamily="18" charset="2"/>
              <a:buChar char=""/>
            </a:pPr>
            <a:r>
              <a:rPr lang="en-US" sz="1900" dirty="0"/>
              <a:t>These two parts of the shoot must be communicating with one another somehow. They do it by means of chemicals called plant hormones.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395536" y="3646763"/>
            <a:ext cx="907301" cy="1108923"/>
          </a:xfrm>
          <a:prstGeom prst="rect">
            <a:avLst/>
          </a:prstGeom>
        </p:spPr>
      </p:pic>
      <p:pic>
        <p:nvPicPr>
          <p:cNvPr id="5" name="Picture 4"/>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2267744" y="3646763"/>
            <a:ext cx="2851517" cy="1188132"/>
          </a:xfrm>
          <a:prstGeom prst="rect">
            <a:avLst/>
          </a:prstGeom>
        </p:spPr>
      </p:pic>
      <p:pic>
        <p:nvPicPr>
          <p:cNvPr id="6" name="Picture 5"/>
          <p:cNvPicPr>
            <a:picLocks noChangeAspect="1"/>
          </p:cNvPicPr>
          <p:nvPr/>
        </p:nvPicPr>
        <p:blipFill rotWithShape="1">
          <a:blip r:embed="rId5" cstate="print">
            <a:lum bright="-47000" contrast="75000"/>
            <a:extLst>
              <a:ext uri="{28A0092B-C50C-407E-A947-70E740481C1C}">
                <a14:useLocalDpi xmlns:a14="http://schemas.microsoft.com/office/drawing/2010/main" val="0"/>
              </a:ext>
            </a:extLst>
          </a:blip>
          <a:srcRect/>
          <a:stretch/>
        </p:blipFill>
        <p:spPr>
          <a:xfrm>
            <a:off x="5511018" y="3646764"/>
            <a:ext cx="3021422" cy="1122242"/>
          </a:xfrm>
          <a:prstGeom prst="rect">
            <a:avLst/>
          </a:prstGeom>
        </p:spPr>
      </p:pic>
      <p:pic>
        <p:nvPicPr>
          <p:cNvPr id="11" name="Picture 10"/>
          <p:cNvPicPr>
            <a:picLocks noChangeAspect="1"/>
          </p:cNvPicPr>
          <p:nvPr/>
        </p:nvPicPr>
        <p:blipFill rotWithShape="1">
          <a:blip r:embed="rId6" cstate="print">
            <a:lum bright="-47000" contrast="75000"/>
            <a:extLst>
              <a:ext uri="{28A0092B-C50C-407E-A947-70E740481C1C}">
                <a14:useLocalDpi xmlns:a14="http://schemas.microsoft.com/office/drawing/2010/main" val="0"/>
              </a:ext>
            </a:extLst>
          </a:blip>
          <a:srcRect/>
          <a:stretch/>
        </p:blipFill>
        <p:spPr>
          <a:xfrm>
            <a:off x="963216" y="3660083"/>
            <a:ext cx="1232520" cy="1108923"/>
          </a:xfrm>
          <a:prstGeom prst="rect">
            <a:avLst/>
          </a:prstGeom>
        </p:spPr>
      </p:pic>
      <p:sp>
        <p:nvSpPr>
          <p:cNvPr id="8" name="Rectangle 7"/>
          <p:cNvSpPr/>
          <p:nvPr/>
        </p:nvSpPr>
        <p:spPr>
          <a:xfrm>
            <a:off x="323528" y="4762887"/>
            <a:ext cx="1915413" cy="1569660"/>
          </a:xfrm>
          <a:prstGeom prst="rect">
            <a:avLst/>
          </a:prstGeom>
        </p:spPr>
        <p:txBody>
          <a:bodyPr wrap="square">
            <a:spAutoFit/>
          </a:bodyPr>
          <a:lstStyle/>
          <a:p>
            <a:r>
              <a:rPr lang="en-US" sz="1600" dirty="0"/>
              <a:t>If the tip of the coleoptile is cut off and then replaced, the coleoptile will still grow towards the light.</a:t>
            </a:r>
          </a:p>
        </p:txBody>
      </p:sp>
      <p:sp>
        <p:nvSpPr>
          <p:cNvPr id="10" name="Rectangle 9"/>
          <p:cNvSpPr/>
          <p:nvPr/>
        </p:nvSpPr>
        <p:spPr>
          <a:xfrm>
            <a:off x="2267745" y="4870878"/>
            <a:ext cx="2304256" cy="1569660"/>
          </a:xfrm>
          <a:prstGeom prst="rect">
            <a:avLst/>
          </a:prstGeom>
        </p:spPr>
        <p:txBody>
          <a:bodyPr wrap="square">
            <a:spAutoFit/>
          </a:bodyPr>
          <a:lstStyle/>
          <a:p>
            <a:r>
              <a:rPr lang="en-US" sz="1600" dirty="0"/>
              <a:t>If the tip is cut off and separated from the rest of the coleoptile by a piece of agar jelly, the coleoptile still grows towards the light.</a:t>
            </a:r>
          </a:p>
        </p:txBody>
      </p:sp>
      <p:sp>
        <p:nvSpPr>
          <p:cNvPr id="13" name="Rectangle 12"/>
          <p:cNvSpPr/>
          <p:nvPr/>
        </p:nvSpPr>
        <p:spPr>
          <a:xfrm>
            <a:off x="4860032" y="4870878"/>
            <a:ext cx="3968822" cy="1569660"/>
          </a:xfrm>
          <a:prstGeom prst="rect">
            <a:avLst/>
          </a:prstGeom>
        </p:spPr>
        <p:txBody>
          <a:bodyPr wrap="square">
            <a:spAutoFit/>
          </a:bodyPr>
          <a:lstStyle/>
          <a:p>
            <a:r>
              <a:rPr lang="en-US" sz="1600" dirty="0"/>
              <a:t>But if a piece of mica separates the tip from the rest of the coleoptile, then it does not grow towards the light.</a:t>
            </a:r>
          </a:p>
          <a:p>
            <a:r>
              <a:rPr lang="en-US" sz="1600" dirty="0"/>
              <a:t>This suggests that the response to light is caused by a substance which is made in the tip, and diffuses down the coleoptile.</a:t>
            </a:r>
          </a:p>
        </p:txBody>
      </p:sp>
      <p:sp>
        <p:nvSpPr>
          <p:cNvPr id="19" name="Rectangle 18"/>
          <p:cNvSpPr/>
          <p:nvPr/>
        </p:nvSpPr>
        <p:spPr>
          <a:xfrm>
            <a:off x="107504" y="6479758"/>
            <a:ext cx="8964488" cy="261610"/>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700" b="1" dirty="0" smtClean="0"/>
              <a:t>Figure </a:t>
            </a:r>
            <a:r>
              <a:rPr lang="en-US" sz="1700" b="1" dirty="0"/>
              <a:t>13.19 </a:t>
            </a:r>
            <a:r>
              <a:rPr lang="en-US" sz="1700" b="1" dirty="0" smtClean="0"/>
              <a:t>- </a:t>
            </a:r>
            <a:r>
              <a:rPr lang="en-US" sz="1700" dirty="0" smtClean="0"/>
              <a:t>An </a:t>
            </a:r>
            <a:r>
              <a:rPr lang="en-US" sz="1700" dirty="0"/>
              <a:t>experiment investigating the method by which shoots </a:t>
            </a:r>
            <a:r>
              <a:rPr lang="en-US" sz="1700" dirty="0" smtClean="0"/>
              <a:t>respond </a:t>
            </a:r>
            <a:r>
              <a:rPr lang="en-US" sz="1700" dirty="0"/>
              <a:t>to light.</a:t>
            </a:r>
            <a:endParaRPr lang="en-GB" sz="1700" dirty="0"/>
          </a:p>
        </p:txBody>
      </p:sp>
      <p:sp>
        <p:nvSpPr>
          <p:cNvPr id="20" name="TextBox 19">
            <a:hlinkClick r:id="rId7" action="ppaction://hlinksldjump"/>
          </p:cNvPr>
          <p:cNvSpPr txBox="1"/>
          <p:nvPr/>
        </p:nvSpPr>
        <p:spPr>
          <a:xfrm>
            <a:off x="8316416" y="264968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03796714"/>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5355312"/>
          </a:xfrm>
          <a:prstGeom prst="rect">
            <a:avLst/>
          </a:prstGeom>
        </p:spPr>
        <p:txBody>
          <a:bodyPr wrap="square">
            <a:spAutoFit/>
          </a:bodyPr>
          <a:lstStyle/>
          <a:p>
            <a:pPr>
              <a:buClr>
                <a:srgbClr val="0070C0"/>
              </a:buClr>
              <a:buSzPct val="80000"/>
            </a:pPr>
            <a:r>
              <a:rPr lang="en-US" sz="1900" b="1" dirty="0" smtClean="0">
                <a:solidFill>
                  <a:srgbClr val="C00000"/>
                </a:solidFill>
              </a:rPr>
              <a:t>Auxin</a:t>
            </a:r>
            <a:endParaRPr lang="en-US" sz="1900" b="1" dirty="0">
              <a:solidFill>
                <a:srgbClr val="C00000"/>
              </a:solidFill>
            </a:endParaRPr>
          </a:p>
          <a:p>
            <a:pPr marL="339725" indent="-339725">
              <a:buClr>
                <a:srgbClr val="0070C0"/>
              </a:buClr>
              <a:buSzPct val="80000"/>
              <a:buFont typeface="Wingdings 3" panose="05040102010807070707" pitchFamily="18" charset="2"/>
              <a:buChar char=""/>
            </a:pPr>
            <a:r>
              <a:rPr lang="en-US" sz="1900" dirty="0"/>
              <a:t>One kind of plant hormone is called auxin. Auxin is being made all the time by the cells in the tip of a shoot. The auxin diffuses downwards from the tip, into the rest of the shoot.</a:t>
            </a:r>
          </a:p>
          <a:p>
            <a:pPr marL="339725" indent="-339725">
              <a:buClr>
                <a:srgbClr val="0070C0"/>
              </a:buClr>
              <a:buSzPct val="80000"/>
              <a:buFont typeface="Wingdings 3" panose="05040102010807070707" pitchFamily="18" charset="2"/>
              <a:buChar char=""/>
            </a:pPr>
            <a:r>
              <a:rPr lang="en-US" sz="1900" dirty="0"/>
              <a:t>Auxin makes the cells just behind the tip get longer. The more auxin there is, the faster they will grow. Without auxin, they will not grow (Figure 13.19).</a:t>
            </a:r>
          </a:p>
          <a:p>
            <a:pPr marL="339725" indent="-339725">
              <a:buClr>
                <a:srgbClr val="0070C0"/>
              </a:buClr>
              <a:buSzPct val="80000"/>
              <a:buFont typeface="Wingdings 3" panose="05040102010807070707" pitchFamily="18" charset="2"/>
              <a:buChar char=""/>
            </a:pPr>
            <a:r>
              <a:rPr lang="en-US" sz="1900" dirty="0"/>
              <a:t>When light shines onto a shoot from all around, auxin is distributed evenly around the tip of the shoot. The cells all grow at about the same rate, so the shoot grows straight upwards. This is what normally happens in plants growing outside.</a:t>
            </a:r>
          </a:p>
          <a:p>
            <a:pPr marL="339725" indent="-339725">
              <a:buClr>
                <a:srgbClr val="0070C0"/>
              </a:buClr>
              <a:buSzPct val="80000"/>
              <a:buFont typeface="Wingdings 3" panose="05040102010807070707" pitchFamily="18" charset="2"/>
              <a:buChar char=""/>
            </a:pPr>
            <a:r>
              <a:rPr lang="en-US" sz="1900" dirty="0"/>
              <a:t>When, however, light shines </a:t>
            </a:r>
            <a:r>
              <a:rPr lang="en-US" sz="1900" dirty="0" smtClean="0"/>
              <a:t/>
            </a:r>
            <a:br>
              <a:rPr lang="en-US" sz="1900" dirty="0" smtClean="0"/>
            </a:br>
            <a:r>
              <a:rPr lang="en-US" sz="1900" dirty="0" smtClean="0"/>
              <a:t>onto </a:t>
            </a:r>
            <a:r>
              <a:rPr lang="en-US" sz="1900" dirty="0"/>
              <a:t>a shoot from one side, </a:t>
            </a:r>
            <a:r>
              <a:rPr lang="en-US" sz="1900" dirty="0" smtClean="0"/>
              <a:t/>
            </a:r>
            <a:br>
              <a:rPr lang="en-US" sz="1900" dirty="0" smtClean="0"/>
            </a:br>
            <a:r>
              <a:rPr lang="en-US" sz="1900" dirty="0" smtClean="0"/>
              <a:t>the </a:t>
            </a:r>
            <a:r>
              <a:rPr lang="en-US" sz="1900" dirty="0"/>
              <a:t>auxin at the tip concentrates </a:t>
            </a:r>
            <a:r>
              <a:rPr lang="en-US" sz="1900" dirty="0" smtClean="0"/>
              <a:t/>
            </a:r>
            <a:br>
              <a:rPr lang="en-US" sz="1900" dirty="0" smtClean="0"/>
            </a:br>
            <a:r>
              <a:rPr lang="en-US" sz="1900" dirty="0" smtClean="0"/>
              <a:t>on </a:t>
            </a:r>
            <a:r>
              <a:rPr lang="en-US" sz="1900" dirty="0"/>
              <a:t>the shady side (Figure </a:t>
            </a:r>
            <a:r>
              <a:rPr lang="en-US" sz="1900" dirty="0" smtClean="0"/>
              <a:t>13.20).</a:t>
            </a:r>
            <a:br>
              <a:rPr lang="en-US" sz="1900" dirty="0" smtClean="0"/>
            </a:br>
            <a:r>
              <a:rPr lang="en-US" sz="1900" dirty="0" smtClean="0"/>
              <a:t>This </a:t>
            </a:r>
            <a:r>
              <a:rPr lang="en-US" sz="1900" dirty="0"/>
              <a:t>makes the cells on </a:t>
            </a:r>
            <a:r>
              <a:rPr lang="en-US" sz="1900" dirty="0" smtClean="0"/>
              <a:t>the </a:t>
            </a:r>
            <a:br>
              <a:rPr lang="en-US" sz="1900" dirty="0" smtClean="0"/>
            </a:br>
            <a:r>
              <a:rPr lang="en-US" sz="1900" dirty="0" smtClean="0"/>
              <a:t>shady </a:t>
            </a:r>
            <a:r>
              <a:rPr lang="en-US" sz="1900" dirty="0"/>
              <a:t>side grow faster </a:t>
            </a:r>
            <a:r>
              <a:rPr lang="en-US" sz="1900" dirty="0" smtClean="0"/>
              <a:t>than </a:t>
            </a:r>
            <a:r>
              <a:rPr lang="en-US" sz="1900" dirty="0"/>
              <a:t>the </a:t>
            </a:r>
            <a:r>
              <a:rPr lang="en-US" sz="1900" dirty="0" smtClean="0"/>
              <a:t/>
            </a:r>
            <a:br>
              <a:rPr lang="en-US" sz="1900" dirty="0" smtClean="0"/>
            </a:br>
            <a:r>
              <a:rPr lang="en-US" sz="1900" dirty="0" smtClean="0"/>
              <a:t>ones </a:t>
            </a:r>
            <a:r>
              <a:rPr lang="en-US" sz="1900" dirty="0"/>
              <a:t>on the bright </a:t>
            </a:r>
            <a:r>
              <a:rPr lang="en-US" sz="1900" dirty="0" smtClean="0"/>
              <a:t>side</a:t>
            </a:r>
            <a:r>
              <a:rPr lang="en-US" sz="1900" dirty="0"/>
              <a:t>, so the </a:t>
            </a:r>
            <a:r>
              <a:rPr lang="en-US" sz="1900" dirty="0" smtClean="0"/>
              <a:t/>
            </a:r>
            <a:br>
              <a:rPr lang="en-US" sz="1900" dirty="0" smtClean="0"/>
            </a:br>
            <a:r>
              <a:rPr lang="en-US" sz="1900" dirty="0" smtClean="0"/>
              <a:t>shoot </a:t>
            </a:r>
            <a:r>
              <a:rPr lang="en-US" sz="1900" dirty="0"/>
              <a:t>bends </a:t>
            </a:r>
            <a:r>
              <a:rPr lang="en-US" sz="1900" dirty="0" smtClean="0"/>
              <a:t>towards </a:t>
            </a:r>
            <a:r>
              <a:rPr lang="en-US" sz="1900" dirty="0"/>
              <a:t>the light.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41986" name="Picture 2" descr="Image result for Auxin and phototropi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3879303"/>
            <a:ext cx="4824536" cy="271804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79512" y="6384816"/>
            <a:ext cx="5348689"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13.20</a:t>
            </a:r>
            <a:r>
              <a:rPr lang="en-US" sz="2000" dirty="0" smtClean="0"/>
              <a:t> - Auxin </a:t>
            </a:r>
            <a:r>
              <a:rPr lang="en-US" sz="2000" dirty="0"/>
              <a:t>and phototropism.</a:t>
            </a:r>
            <a:endParaRPr lang="en-GB" sz="2000" dirty="0"/>
          </a:p>
        </p:txBody>
      </p:sp>
      <p:sp>
        <p:nvSpPr>
          <p:cNvPr id="16" name="TextBox 15">
            <a:hlinkClick r:id="rId4" action="ppaction://hlinksldjump"/>
          </p:cNvPr>
          <p:cNvSpPr txBox="1"/>
          <p:nvPr/>
        </p:nvSpPr>
        <p:spPr>
          <a:xfrm>
            <a:off x="8316416" y="488193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4533940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84976" cy="3139321"/>
          </a:xfrm>
          <a:prstGeom prst="rect">
            <a:avLst/>
          </a:prstGeom>
        </p:spPr>
        <p:txBody>
          <a:bodyPr wrap="square">
            <a:spAutoFit/>
          </a:bodyPr>
          <a:lstStyle/>
          <a:p>
            <a:pPr>
              <a:buClr>
                <a:srgbClr val="0070C0"/>
              </a:buClr>
              <a:buSzPct val="80000"/>
            </a:pPr>
            <a:r>
              <a:rPr lang="en-US" b="1" dirty="0" smtClean="0">
                <a:solidFill>
                  <a:srgbClr val="C00000"/>
                </a:solidFill>
              </a:rPr>
              <a:t>Auxin</a:t>
            </a:r>
            <a:endParaRPr lang="en-US" b="1" dirty="0">
              <a:solidFill>
                <a:srgbClr val="C00000"/>
              </a:solidFill>
            </a:endParaRPr>
          </a:p>
          <a:p>
            <a:pPr marL="285750" indent="-285750">
              <a:buClr>
                <a:srgbClr val="0070C0"/>
              </a:buClr>
              <a:buSzPct val="80000"/>
              <a:buFont typeface="Wingdings 3" panose="05040102010807070707" pitchFamily="18" charset="2"/>
              <a:buChar char=""/>
            </a:pPr>
            <a:r>
              <a:rPr lang="en-US" dirty="0"/>
              <a:t>If a potted Coleus plant is placed on its side in a dark </a:t>
            </a:r>
            <a:r>
              <a:rPr lang="en-US" dirty="0" smtClean="0"/>
              <a:t>room </a:t>
            </a:r>
            <a:r>
              <a:rPr lang="en-US" dirty="0"/>
              <a:t>overnight, the shoot will bend upwards (Figure 13.21). Since there is no light, we can presume the result to be a response to gravity. (What other precaution should we take to be sure of this?)</a:t>
            </a:r>
          </a:p>
          <a:p>
            <a:pPr marL="285750" indent="-285750">
              <a:buClr>
                <a:srgbClr val="0070C0"/>
              </a:buClr>
              <a:buSzPct val="80000"/>
              <a:buFont typeface="Wingdings 3" panose="05040102010807070707" pitchFamily="18" charset="2"/>
              <a:buChar char=""/>
            </a:pPr>
            <a:r>
              <a:rPr lang="en-US" dirty="0"/>
              <a:t>With the stem in the horizontal position, auxin tends to collect on the lower side of the stem, causing faster growth there. Therefore, the stem curves upward.</a:t>
            </a:r>
          </a:p>
          <a:p>
            <a:pPr marL="285750" indent="-285750">
              <a:buClr>
                <a:srgbClr val="0070C0"/>
              </a:buClr>
              <a:buSzPct val="80000"/>
              <a:buFont typeface="Wingdings 3" panose="05040102010807070707" pitchFamily="18" charset="2"/>
              <a:buChar char=""/>
            </a:pPr>
            <a:r>
              <a:rPr lang="en-US" dirty="0"/>
              <a:t>In the same way, in the bean seedlings shown in Figure 13.22, auxin has built up on the lower surface of the root. The effect here, however, is the opposite to that in the Coleus shoot. This amount of auxin slows down the growth on this side, and so the radicle bends downwards.</a:t>
            </a:r>
          </a:p>
        </p:txBody>
      </p:sp>
      <p:sp>
        <p:nvSpPr>
          <p:cNvPr id="13" name="Round Same Side Corner Rectangle 12">
            <a:hlinkClick r:id="" action="ppaction://noaction"/>
          </p:cNvPr>
          <p:cNvSpPr/>
          <p:nvPr/>
        </p:nvSpPr>
        <p:spPr>
          <a:xfrm>
            <a:off x="6920956" y="689469"/>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173</a:t>
            </a:r>
          </a:p>
        </p:txBody>
      </p:sp>
      <p:sp>
        <p:nvSpPr>
          <p:cNvPr id="14" name="Rectangle 13"/>
          <p:cNvSpPr/>
          <p:nvPr/>
        </p:nvSpPr>
        <p:spPr>
          <a:xfrm>
            <a:off x="179512" y="6174391"/>
            <a:ext cx="4650955" cy="553998"/>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b="1" dirty="0"/>
              <a:t>Figure 13.21 </a:t>
            </a:r>
            <a:r>
              <a:rPr lang="en-US" b="1" dirty="0" smtClean="0"/>
              <a:t>- </a:t>
            </a:r>
            <a:r>
              <a:rPr lang="en-US" dirty="0" smtClean="0"/>
              <a:t>The </a:t>
            </a:r>
            <a:r>
              <a:rPr lang="en-US" dirty="0"/>
              <a:t>response to gravity in a Coleus shoot.</a:t>
            </a:r>
            <a:endParaRPr lang="en-GB"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844" y="4264065"/>
            <a:ext cx="2245126" cy="1785871"/>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5341" y="4264065"/>
            <a:ext cx="2245126" cy="1150969"/>
          </a:xfrm>
          <a:prstGeom prst="rect">
            <a:avLst/>
          </a:prstGeom>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33265" y="4005064"/>
            <a:ext cx="3574012" cy="1747295"/>
          </a:xfrm>
          <a:prstGeom prst="rect">
            <a:avLst/>
          </a:prstGeom>
        </p:spPr>
      </p:pic>
      <p:sp>
        <p:nvSpPr>
          <p:cNvPr id="19" name="Rectangle 18"/>
          <p:cNvSpPr/>
          <p:nvPr/>
        </p:nvSpPr>
        <p:spPr>
          <a:xfrm>
            <a:off x="5150321" y="5609513"/>
            <a:ext cx="3541270" cy="584775"/>
          </a:xfrm>
          <a:prstGeom prst="rect">
            <a:avLst/>
          </a:prstGeom>
        </p:spPr>
        <p:txBody>
          <a:bodyPr wrap="square">
            <a:spAutoFit/>
          </a:bodyPr>
          <a:lstStyle/>
          <a:p>
            <a:r>
              <a:rPr lang="en-US" sz="1600" dirty="0"/>
              <a:t>Whichever way up a seed is planted, its radicle always grows downwards.</a:t>
            </a:r>
          </a:p>
        </p:txBody>
      </p:sp>
      <p:sp>
        <p:nvSpPr>
          <p:cNvPr id="20" name="Rectangle 19"/>
          <p:cNvSpPr/>
          <p:nvPr/>
        </p:nvSpPr>
        <p:spPr>
          <a:xfrm>
            <a:off x="1503265" y="5590418"/>
            <a:ext cx="946153" cy="313143"/>
          </a:xfrm>
          <a:prstGeom prst="rect">
            <a:avLst/>
          </a:prstGeom>
        </p:spPr>
        <p:txBody>
          <a:bodyPr wrap="square" lIns="0" tIns="0" rIns="0" bIns="0">
            <a:spAutoFit/>
          </a:bodyPr>
          <a:lstStyle/>
          <a:p>
            <a:pPr>
              <a:buClr>
                <a:srgbClr val="C00000"/>
              </a:buClr>
              <a:buSzPct val="80000"/>
            </a:pPr>
            <a:r>
              <a:rPr lang="en-US" sz="2000" b="1" dirty="0" smtClean="0"/>
              <a:t>Before</a:t>
            </a:r>
            <a:endParaRPr lang="en-GB" sz="2000" dirty="0"/>
          </a:p>
        </p:txBody>
      </p:sp>
      <p:sp>
        <p:nvSpPr>
          <p:cNvPr id="21" name="Rectangle 20"/>
          <p:cNvSpPr/>
          <p:nvPr/>
        </p:nvSpPr>
        <p:spPr>
          <a:xfrm>
            <a:off x="2748083" y="5590418"/>
            <a:ext cx="652636" cy="307777"/>
          </a:xfrm>
          <a:prstGeom prst="rect">
            <a:avLst/>
          </a:prstGeom>
        </p:spPr>
        <p:txBody>
          <a:bodyPr wrap="square" lIns="0" tIns="0" rIns="0" bIns="0">
            <a:spAutoFit/>
          </a:bodyPr>
          <a:lstStyle/>
          <a:p>
            <a:pPr>
              <a:buClr>
                <a:srgbClr val="C00000"/>
              </a:buClr>
              <a:buSzPct val="80000"/>
            </a:pPr>
            <a:r>
              <a:rPr lang="en-US" sz="2000" b="1" dirty="0" smtClean="0"/>
              <a:t>After</a:t>
            </a:r>
            <a:endParaRPr lang="en-GB" sz="2000" dirty="0"/>
          </a:p>
        </p:txBody>
      </p:sp>
      <p:sp>
        <p:nvSpPr>
          <p:cNvPr id="22" name="Rectangle 21"/>
          <p:cNvSpPr/>
          <p:nvPr/>
        </p:nvSpPr>
        <p:spPr>
          <a:xfrm>
            <a:off x="5150321" y="6134500"/>
            <a:ext cx="3656956" cy="553998"/>
          </a:xfrm>
          <a:prstGeom prst="rect">
            <a:avLst/>
          </a:prstGeom>
        </p:spPr>
        <p:txBody>
          <a:bodyPr wrap="square" lIns="0" tIns="0" rIns="0" bIns="0">
            <a:spAutoFit/>
          </a:bodyPr>
          <a:lstStyle/>
          <a:p>
            <a:pPr marL="285750" indent="-285750">
              <a:buClr>
                <a:srgbClr val="C00000"/>
              </a:buClr>
              <a:buSzPct val="80000"/>
              <a:buFont typeface="Arial" panose="020B0604020202020204" pitchFamily="34" charset="0"/>
              <a:buChar char="►"/>
            </a:pPr>
            <a:r>
              <a:rPr lang="en-US" b="1" dirty="0"/>
              <a:t>Figure 13.22 </a:t>
            </a:r>
            <a:r>
              <a:rPr lang="en-US" dirty="0" smtClean="0"/>
              <a:t>- The </a:t>
            </a:r>
            <a:r>
              <a:rPr lang="en-US" dirty="0"/>
              <a:t>response to gravity in a root.</a:t>
            </a:r>
            <a:endParaRPr lang="en-GB" dirty="0"/>
          </a:p>
        </p:txBody>
      </p:sp>
      <p:sp>
        <p:nvSpPr>
          <p:cNvPr id="23" name="TextBox 22">
            <a:hlinkClick r:id="rId6" action="ppaction://hlinksldjump"/>
          </p:cNvPr>
          <p:cNvSpPr txBox="1"/>
          <p:nvPr/>
        </p:nvSpPr>
        <p:spPr>
          <a:xfrm>
            <a:off x="8316416" y="178559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015637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
        <p:nvSpPr>
          <p:cNvPr id="7" name="Rectangle 6"/>
          <p:cNvSpPr/>
          <p:nvPr/>
        </p:nvSpPr>
        <p:spPr>
          <a:xfrm>
            <a:off x="179512" y="1151547"/>
            <a:ext cx="8727370" cy="5539978"/>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1770" b="1" dirty="0" smtClean="0">
                <a:solidFill>
                  <a:srgbClr val="C00000"/>
                </a:solidFill>
                <a:latin typeface="Arial" panose="020B0604020202020204" pitchFamily="34" charset="0"/>
                <a:cs typeface="Arial" panose="020B0604020202020204" pitchFamily="34" charset="0"/>
              </a:rPr>
              <a:t>Activity 13.6</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To find out how shoots respond to light Skills</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100000"/>
              <a:buFont typeface="+mj-lt"/>
              <a:buAutoNum type="arabicPeriod"/>
              <a:tabLst>
                <a:tab pos="2420938" algn="l"/>
              </a:tabLst>
            </a:pPr>
            <a:r>
              <a:rPr lang="en-US" sz="1770" dirty="0">
                <a:latin typeface="Arial" panose="020B0604020202020204" pitchFamily="34" charset="0"/>
                <a:cs typeface="Arial" panose="020B0604020202020204" pitchFamily="34" charset="0"/>
              </a:rPr>
              <a:t>Label three Petri dishes A, B and C. </a:t>
            </a:r>
            <a:r>
              <a:rPr lang="en-US" sz="1770" dirty="0" smtClean="0">
                <a:latin typeface="Arial" panose="020B0604020202020204" pitchFamily="34" charset="0"/>
                <a:cs typeface="Arial" panose="020B0604020202020204" pitchFamily="34" charset="0"/>
              </a:rPr>
              <a:t>Line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each </a:t>
            </a:r>
            <a:r>
              <a:rPr lang="en-US" sz="1770" dirty="0">
                <a:latin typeface="Arial" panose="020B0604020202020204" pitchFamily="34" charset="0"/>
                <a:cs typeface="Arial" panose="020B0604020202020204" pitchFamily="34" charset="0"/>
              </a:rPr>
              <a:t>with moist cotton wool or </a:t>
            </a:r>
            <a:r>
              <a:rPr lang="en-US" sz="1770" dirty="0" smtClean="0">
                <a:latin typeface="Arial" panose="020B0604020202020204" pitchFamily="34" charset="0"/>
                <a:cs typeface="Arial" panose="020B0604020202020204" pitchFamily="34" charset="0"/>
              </a:rPr>
              <a:t>filter </a:t>
            </a:r>
            <a:r>
              <a:rPr lang="en-US" sz="1770" dirty="0">
                <a:latin typeface="Arial" panose="020B0604020202020204" pitchFamily="34" charset="0"/>
                <a:cs typeface="Arial" panose="020B0604020202020204" pitchFamily="34" charset="0"/>
              </a:rPr>
              <a:t>paper,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and </a:t>
            </a:r>
            <a:r>
              <a:rPr lang="en-US" sz="1770" dirty="0">
                <a:latin typeface="Arial" panose="020B0604020202020204" pitchFamily="34" charset="0"/>
                <a:cs typeface="Arial" panose="020B0604020202020204" pitchFamily="34" charset="0"/>
              </a:rPr>
              <a:t>put about six peas or </a:t>
            </a:r>
            <a:r>
              <a:rPr lang="en-US" sz="1770" dirty="0" smtClean="0">
                <a:latin typeface="Arial" panose="020B0604020202020204" pitchFamily="34" charset="0"/>
                <a:cs typeface="Arial" panose="020B0604020202020204" pitchFamily="34" charset="0"/>
              </a:rPr>
              <a:t>beans </a:t>
            </a:r>
            <a:r>
              <a:rPr lang="en-US" sz="1770" dirty="0">
                <a:latin typeface="Arial" panose="020B0604020202020204" pitchFamily="34" charset="0"/>
                <a:cs typeface="Arial" panose="020B0604020202020204" pitchFamily="34" charset="0"/>
              </a:rPr>
              <a:t>in each.</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Leave </a:t>
            </a:r>
            <a:r>
              <a:rPr lang="en-US" sz="1770" dirty="0">
                <a:latin typeface="Arial" panose="020B0604020202020204" pitchFamily="34" charset="0"/>
                <a:cs typeface="Arial" panose="020B0604020202020204" pitchFamily="34" charset="0"/>
              </a:rPr>
              <a:t>all three dishes in a warm </a:t>
            </a:r>
            <a:r>
              <a:rPr lang="en-US" sz="1770" dirty="0" smtClean="0">
                <a:latin typeface="Arial" panose="020B0604020202020204" pitchFamily="34" charset="0"/>
                <a:cs typeface="Arial" panose="020B0604020202020204" pitchFamily="34" charset="0"/>
              </a:rPr>
              <a:t>place </a:t>
            </a:r>
            <a:r>
              <a:rPr lang="en-US" sz="1770" dirty="0">
                <a:latin typeface="Arial" panose="020B0604020202020204" pitchFamily="34" charset="0"/>
                <a:cs typeface="Arial" panose="020B0604020202020204" pitchFamily="34" charset="0"/>
              </a:rPr>
              <a:t>for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a </a:t>
            </a:r>
            <a:r>
              <a:rPr lang="en-US" sz="1770" dirty="0">
                <a:latin typeface="Arial" panose="020B0604020202020204" pitchFamily="34" charset="0"/>
                <a:cs typeface="Arial" panose="020B0604020202020204" pitchFamily="34" charset="0"/>
              </a:rPr>
              <a:t>day or two, until the seeds </a:t>
            </a:r>
            <a:r>
              <a:rPr lang="en-US" sz="1770" dirty="0" smtClean="0">
                <a:latin typeface="Arial" panose="020B0604020202020204" pitchFamily="34" charset="0"/>
                <a:cs typeface="Arial" panose="020B0604020202020204" pitchFamily="34" charset="0"/>
              </a:rPr>
              <a:t>begin </a:t>
            </a:r>
            <a:r>
              <a:rPr lang="en-US" sz="1770" dirty="0">
                <a:latin typeface="Arial" panose="020B0604020202020204" pitchFamily="34" charset="0"/>
                <a:cs typeface="Arial" panose="020B0604020202020204" pitchFamily="34" charset="0"/>
              </a:rPr>
              <a:t>to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germinate</a:t>
            </a:r>
            <a:r>
              <a:rPr lang="en-US" sz="1770" dirty="0">
                <a:latin typeface="Arial" panose="020B0604020202020204" pitchFamily="34" charset="0"/>
                <a:cs typeface="Arial" panose="020B0604020202020204" pitchFamily="34" charset="0"/>
              </a:rPr>
              <a:t>. Check that they </a:t>
            </a:r>
            <a:r>
              <a:rPr lang="en-US" sz="1770" dirty="0" smtClean="0">
                <a:latin typeface="Arial" panose="020B0604020202020204" pitchFamily="34" charset="0"/>
                <a:cs typeface="Arial" panose="020B0604020202020204" pitchFamily="34" charset="0"/>
              </a:rPr>
              <a:t>do </a:t>
            </a:r>
            <a:r>
              <a:rPr lang="en-US" sz="1770" dirty="0">
                <a:latin typeface="Arial" panose="020B0604020202020204" pitchFamily="34" charset="0"/>
                <a:cs typeface="Arial" panose="020B0604020202020204" pitchFamily="34" charset="0"/>
              </a:rPr>
              <a:t>not dry out.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Now </a:t>
            </a:r>
            <a:r>
              <a:rPr lang="en-US" sz="1770" dirty="0">
                <a:latin typeface="Arial" panose="020B0604020202020204" pitchFamily="34" charset="0"/>
                <a:cs typeface="Arial" panose="020B0604020202020204" pitchFamily="34" charset="0"/>
              </a:rPr>
              <a:t>put dish A into a light-proof box with a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slit </a:t>
            </a:r>
            <a:r>
              <a:rPr lang="en-US" sz="1770" dirty="0">
                <a:latin typeface="Arial" panose="020B0604020202020204" pitchFamily="34" charset="0"/>
                <a:cs typeface="Arial" panose="020B0604020202020204" pitchFamily="34" charset="0"/>
              </a:rPr>
              <a:t>in one side, so that the seedlings get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light </a:t>
            </a:r>
            <a:r>
              <a:rPr lang="en-US" sz="1770" dirty="0">
                <a:latin typeface="Arial" panose="020B0604020202020204" pitchFamily="34" charset="0"/>
                <a:cs typeface="Arial" panose="020B0604020202020204" pitchFamily="34" charset="0"/>
              </a:rPr>
              <a:t>from one side only.</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Put </a:t>
            </a:r>
            <a:r>
              <a:rPr lang="en-US" sz="1770" dirty="0">
                <a:latin typeface="Arial" panose="020B0604020202020204" pitchFamily="34" charset="0"/>
                <a:cs typeface="Arial" panose="020B0604020202020204" pitchFamily="34" charset="0"/>
              </a:rPr>
              <a:t>dish B onto a clinostat (see diagram) in a light place. The clinostat will slowly turn the seedlings around, so that they get light from all sides equally. If you do not have a clinostat, arrange to turn the dish by hand three or four times per day to achieve a similar effect.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Put </a:t>
            </a:r>
            <a:r>
              <a:rPr lang="en-US" sz="1770" dirty="0">
                <a:latin typeface="Arial" panose="020B0604020202020204" pitchFamily="34" charset="0"/>
                <a:cs typeface="Arial" panose="020B0604020202020204" pitchFamily="34" charset="0"/>
              </a:rPr>
              <a:t>dish C into a completely light-proof box.</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Leave </a:t>
            </a:r>
            <a:r>
              <a:rPr lang="en-US" sz="1770" dirty="0">
                <a:latin typeface="Arial" panose="020B0604020202020204" pitchFamily="34" charset="0"/>
                <a:cs typeface="Arial" panose="020B0604020202020204" pitchFamily="34" charset="0"/>
              </a:rPr>
              <a:t>all the dishes for a week, checking that they do not dry out</a:t>
            </a:r>
            <a:r>
              <a:rPr lang="en-US" sz="1770"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Make </a:t>
            </a:r>
            <a:r>
              <a:rPr lang="en-US" sz="1770" dirty="0">
                <a:latin typeface="Arial" panose="020B0604020202020204" pitchFamily="34" charset="0"/>
                <a:cs typeface="Arial" panose="020B0604020202020204" pitchFamily="34" charset="0"/>
              </a:rPr>
              <a:t>labelled drawings of one seedling from each dish.</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8" t="2157" r="3896" b="5056"/>
          <a:stretch/>
        </p:blipFill>
        <p:spPr>
          <a:xfrm>
            <a:off x="4932040" y="2348881"/>
            <a:ext cx="3897002" cy="2304255"/>
          </a:xfrm>
          <a:prstGeom prst="rect">
            <a:avLst/>
          </a:prstGeom>
        </p:spPr>
      </p:pic>
      <p:sp>
        <p:nvSpPr>
          <p:cNvPr id="10" name="TextBox 9">
            <a:hlinkClick r:id="rId4" action="ppaction://hlinksldjump"/>
          </p:cNvPr>
          <p:cNvSpPr txBox="1"/>
          <p:nvPr/>
        </p:nvSpPr>
        <p:spPr>
          <a:xfrm>
            <a:off x="8316416" y="149755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018205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p:cNvSpPr/>
          <p:nvPr/>
        </p:nvSpPr>
        <p:spPr>
          <a:xfrm>
            <a:off x="179512" y="1151547"/>
            <a:ext cx="8727370" cy="5509200"/>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3200" b="1" dirty="0" smtClean="0">
                <a:solidFill>
                  <a:srgbClr val="C00000"/>
                </a:solidFill>
                <a:latin typeface="Arial" panose="020B0604020202020204" pitchFamily="34" charset="0"/>
                <a:cs typeface="Arial" panose="020B0604020202020204" pitchFamily="34" charset="0"/>
              </a:rPr>
              <a:t>Activity 13.6</a:t>
            </a:r>
          </a:p>
          <a:p>
            <a:pPr marL="685800" indent="-685800">
              <a:buClr>
                <a:srgbClr val="C00000"/>
              </a:buClr>
              <a:buSzPct val="100000"/>
              <a:tabLst>
                <a:tab pos="2420938" algn="l"/>
              </a:tabLst>
            </a:pPr>
            <a:r>
              <a:rPr lang="en-US" sz="3200" b="1" dirty="0" smtClean="0">
                <a:latin typeface="Arial" panose="020B0604020202020204" pitchFamily="34" charset="0"/>
                <a:cs typeface="Arial" panose="020B0604020202020204" pitchFamily="34" charset="0"/>
              </a:rPr>
              <a:t>A1</a:t>
            </a:r>
            <a:r>
              <a:rPr lang="en-US" sz="3200" dirty="0" smtClean="0">
                <a:latin typeface="Arial" panose="020B0604020202020204" pitchFamily="34" charset="0"/>
                <a:cs typeface="Arial" panose="020B0604020202020204" pitchFamily="34" charset="0"/>
              </a:rPr>
              <a:t> 	How </a:t>
            </a:r>
            <a:r>
              <a:rPr lang="en-US" sz="3200" dirty="0">
                <a:latin typeface="Arial" panose="020B0604020202020204" pitchFamily="34" charset="0"/>
                <a:cs typeface="Arial" panose="020B0604020202020204" pitchFamily="34" charset="0"/>
              </a:rPr>
              <a:t>did the seedlings in A respond to light from one side? What is the name for this response?</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A2</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Why </a:t>
            </a:r>
            <a:r>
              <a:rPr lang="en-US" sz="3200" dirty="0">
                <a:latin typeface="Arial" panose="020B0604020202020204" pitchFamily="34" charset="0"/>
                <a:cs typeface="Arial" panose="020B0604020202020204" pitchFamily="34" charset="0"/>
              </a:rPr>
              <a:t>was dish B put onto a clinostat, and not simply left in a light place?</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A3</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Explain </a:t>
            </a:r>
            <a:r>
              <a:rPr lang="en-US" sz="3200" dirty="0">
                <a:latin typeface="Arial" panose="020B0604020202020204" pitchFamily="34" charset="0"/>
                <a:cs typeface="Arial" panose="020B0604020202020204" pitchFamily="34" charset="0"/>
              </a:rPr>
              <a:t>what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happened </a:t>
            </a:r>
            <a:r>
              <a:rPr lang="en-US" sz="3200" dirty="0">
                <a:latin typeface="Arial" panose="020B0604020202020204" pitchFamily="34" charset="0"/>
                <a:cs typeface="Arial" panose="020B0604020202020204" pitchFamily="34" charset="0"/>
              </a:rPr>
              <a:t>to the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seedlings </a:t>
            </a:r>
            <a:r>
              <a:rPr lang="en-US" sz="3200" dirty="0">
                <a:latin typeface="Arial" panose="020B0604020202020204" pitchFamily="34" charset="0"/>
                <a:cs typeface="Arial" panose="020B0604020202020204" pitchFamily="34" charset="0"/>
              </a:rPr>
              <a:t>in dish C.</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A4</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What </a:t>
            </a:r>
            <a:r>
              <a:rPr lang="en-US" sz="3200" dirty="0">
                <a:latin typeface="Arial" panose="020B0604020202020204" pitchFamily="34" charset="0"/>
                <a:cs typeface="Arial" panose="020B0604020202020204" pitchFamily="34" charset="0"/>
              </a:rPr>
              <a:t>was the control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in </a:t>
            </a:r>
            <a:r>
              <a:rPr lang="en-US" sz="3200" dirty="0">
                <a:latin typeface="Arial" panose="020B0604020202020204" pitchFamily="34" charset="0"/>
                <a:cs typeface="Arial" panose="020B0604020202020204" pitchFamily="34" charset="0"/>
              </a:rPr>
              <a:t>this experiment?</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8" t="2157" r="3896" b="5056"/>
          <a:stretch/>
        </p:blipFill>
        <p:spPr>
          <a:xfrm>
            <a:off x="4788024" y="4207942"/>
            <a:ext cx="4041018" cy="2389410"/>
          </a:xfrm>
          <a:prstGeom prst="rect">
            <a:avLst/>
          </a:prstGeom>
        </p:spPr>
      </p:pic>
      <p:sp>
        <p:nvSpPr>
          <p:cNvPr id="9" name="TextBox 8">
            <a:hlinkClick r:id="rId4" action="ppaction://hlinksldjump"/>
          </p:cNvPr>
          <p:cNvSpPr txBox="1"/>
          <p:nvPr/>
        </p:nvSpPr>
        <p:spPr>
          <a:xfrm>
            <a:off x="8244408" y="236165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56299456"/>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p:cNvSpPr/>
          <p:nvPr/>
        </p:nvSpPr>
        <p:spPr>
          <a:xfrm>
            <a:off x="179512" y="1151547"/>
            <a:ext cx="8727370" cy="5524589"/>
          </a:xfrm>
          <a:prstGeom prst="rect">
            <a:avLst/>
          </a:prstGeom>
          <a:solidFill>
            <a:srgbClr val="F5FC9A"/>
          </a:solidFill>
          <a:ln w="38100">
            <a:solidFill>
              <a:schemeClr val="accent5">
                <a:lumMod val="50000"/>
              </a:schemeClr>
            </a:solidFill>
          </a:ln>
        </p:spPr>
        <p:txBody>
          <a:bodyPr wrap="square">
            <a:spAutoFit/>
          </a:bodyPr>
          <a:lstStyle/>
          <a:p>
            <a:pPr marL="1257300" indent="-1257300">
              <a:buClr>
                <a:srgbClr val="C00000"/>
              </a:buClr>
              <a:buSzPct val="80000"/>
            </a:pPr>
            <a:r>
              <a:rPr lang="en-US" sz="2400" b="1" dirty="0">
                <a:solidFill>
                  <a:srgbClr val="C00000"/>
                </a:solidFill>
                <a:latin typeface="Arial" panose="020B0604020202020204" pitchFamily="34" charset="0"/>
                <a:cs typeface="Arial" panose="020B0604020202020204" pitchFamily="34" charset="0"/>
              </a:rPr>
              <a:t>Activity 13.7</a:t>
            </a:r>
          </a:p>
          <a:p>
            <a:pPr marL="1257300" indent="-1257300">
              <a:buClr>
                <a:srgbClr val="C00000"/>
              </a:buClr>
              <a:buSzPct val="80000"/>
            </a:pPr>
            <a:r>
              <a:rPr lang="en-US" sz="2400" b="1" dirty="0">
                <a:latin typeface="Arial" panose="020B0604020202020204" pitchFamily="34" charset="0"/>
                <a:cs typeface="Arial" panose="020B0604020202020204" pitchFamily="34" charset="0"/>
              </a:rPr>
              <a:t>To find out how roots respond to gravity </a:t>
            </a:r>
            <a:r>
              <a:rPr lang="en-US" sz="2400" b="1" dirty="0">
                <a:solidFill>
                  <a:srgbClr val="C00000"/>
                </a:solidFill>
                <a:latin typeface="Arial" panose="020B0604020202020204" pitchFamily="34" charset="0"/>
                <a:cs typeface="Arial" panose="020B0604020202020204" pitchFamily="34" charset="0"/>
              </a:rPr>
              <a:t>Skills</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A03.2</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Planning</a:t>
            </a:r>
            <a:endParaRPr lang="en-US" sz="2400" dirty="0">
              <a:latin typeface="Arial" panose="020B0604020202020204" pitchFamily="34" charset="0"/>
              <a:cs typeface="Arial" panose="020B0604020202020204" pitchFamily="34" charset="0"/>
            </a:endParaRPr>
          </a:p>
          <a:p>
            <a:pPr marL="1257300" indent="-1257300">
              <a:buClr>
                <a:srgbClr val="C00000"/>
              </a:buClr>
              <a:buSzPct val="80000"/>
            </a:pPr>
            <a:r>
              <a:rPr lang="en-US" sz="2400" b="1" dirty="0">
                <a:latin typeface="Arial" panose="020B0604020202020204" pitchFamily="34" charset="0"/>
                <a:cs typeface="Arial" panose="020B0604020202020204" pitchFamily="34" charset="0"/>
              </a:rPr>
              <a:t>A03.3</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Observing</a:t>
            </a:r>
            <a:r>
              <a:rPr lang="en-US" sz="2400" dirty="0">
                <a:latin typeface="Arial" panose="020B0604020202020204" pitchFamily="34" charset="0"/>
                <a:cs typeface="Arial" panose="020B0604020202020204" pitchFamily="34" charset="0"/>
              </a:rPr>
              <a:t>, measuring and recording</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A03.4</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Interpreting </a:t>
            </a:r>
            <a:r>
              <a:rPr lang="en-US" sz="2400" dirty="0">
                <a:latin typeface="Arial" panose="020B0604020202020204" pitchFamily="34" charset="0"/>
                <a:cs typeface="Arial" panose="020B0604020202020204" pitchFamily="34" charset="0"/>
              </a:rPr>
              <a:t>and evaluating observations and data</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A03.5</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Evaluating </a:t>
            </a:r>
            <a:r>
              <a:rPr lang="en-US" sz="2400" dirty="0">
                <a:latin typeface="Arial" panose="020B0604020202020204" pitchFamily="34" charset="0"/>
                <a:cs typeface="Arial" panose="020B0604020202020204" pitchFamily="34" charset="0"/>
              </a:rPr>
              <a:t>methods</a:t>
            </a:r>
          </a:p>
          <a:p>
            <a:pPr marL="1257300" indent="-1257300">
              <a:buClr>
                <a:srgbClr val="C00000"/>
              </a:buClr>
              <a:buSzPct val="80000"/>
            </a:pPr>
            <a:r>
              <a:rPr lang="en-US" sz="2400" dirty="0" smtClean="0">
                <a:latin typeface="Arial" panose="020B0604020202020204" pitchFamily="34" charset="0"/>
                <a:cs typeface="Arial" panose="020B0604020202020204" pitchFamily="34" charset="0"/>
              </a:rPr>
              <a:t>	You </a:t>
            </a:r>
            <a:r>
              <a:rPr lang="en-US" sz="2400" dirty="0">
                <a:latin typeface="Arial" panose="020B0604020202020204" pitchFamily="34" charset="0"/>
                <a:cs typeface="Arial" panose="020B0604020202020204" pitchFamily="34" charset="0"/>
              </a:rPr>
              <a:t>are going to design this investigation yourself. You can use similar techniques to those in Activity 13.6. This is the hypothesis you are going to test</a:t>
            </a:r>
            <a:r>
              <a:rPr lang="en-US" sz="2400" dirty="0" smtClean="0">
                <a:latin typeface="Arial" panose="020B0604020202020204" pitchFamily="34" charset="0"/>
                <a:cs typeface="Arial" panose="020B0604020202020204" pitchFamily="34" charset="0"/>
              </a:rPr>
              <a:t>:</a:t>
            </a:r>
            <a:br>
              <a:rPr lang="en-US" sz="2400" dirty="0" smtClean="0">
                <a:latin typeface="Arial" panose="020B0604020202020204" pitchFamily="34" charset="0"/>
                <a:cs typeface="Arial" panose="020B0604020202020204" pitchFamily="34" charset="0"/>
              </a:rPr>
            </a:br>
            <a:endParaRPr lang="en-US" sz="1100" dirty="0">
              <a:latin typeface="Arial" panose="020B0604020202020204" pitchFamily="34" charset="0"/>
              <a:cs typeface="Arial" panose="020B0604020202020204" pitchFamily="34" charset="0"/>
            </a:endParaRPr>
          </a:p>
          <a:p>
            <a:pPr marL="1257300" indent="-1257300">
              <a:buClr>
                <a:srgbClr val="C00000"/>
              </a:buClr>
              <a:buSzPct val="100000"/>
            </a:pPr>
            <a:r>
              <a:rPr lang="en-US" sz="2400" dirty="0" smtClean="0">
                <a:latin typeface="Arial" panose="020B0604020202020204" pitchFamily="34" charset="0"/>
                <a:cs typeface="Arial" panose="020B0604020202020204" pitchFamily="34" charset="0"/>
              </a:rPr>
              <a:t>	Roots </a:t>
            </a:r>
            <a:r>
              <a:rPr lang="en-US" sz="2400" dirty="0">
                <a:latin typeface="Arial" panose="020B0604020202020204" pitchFamily="34" charset="0"/>
                <a:cs typeface="Arial" panose="020B0604020202020204" pitchFamily="34" charset="0"/>
              </a:rPr>
              <a:t>grow towards gravity.</a:t>
            </a:r>
          </a:p>
          <a:p>
            <a:pPr marL="1257300" indent="-1257300">
              <a:buClr>
                <a:srgbClr val="C00000"/>
              </a:buClr>
              <a:buSzPct val="100000"/>
            </a:pPr>
            <a:endParaRPr lang="en-US" sz="600" dirty="0" smtClean="0">
              <a:latin typeface="Arial" panose="020B0604020202020204" pitchFamily="34" charset="0"/>
              <a:cs typeface="Arial" panose="020B0604020202020204" pitchFamily="34" charset="0"/>
            </a:endParaRPr>
          </a:p>
          <a:p>
            <a:pPr marL="1257300" indent="-1257300">
              <a:buClr>
                <a:srgbClr val="C00000"/>
              </a:buClr>
              <a:buSzPct val="100000"/>
            </a:pPr>
            <a:r>
              <a:rPr lang="en-US" sz="8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When </a:t>
            </a:r>
            <a:r>
              <a:rPr lang="en-US" sz="2400" dirty="0">
                <a:latin typeface="Arial" panose="020B0604020202020204" pitchFamily="34" charset="0"/>
                <a:cs typeface="Arial" panose="020B0604020202020204" pitchFamily="34" charset="0"/>
              </a:rPr>
              <a:t>you have written your plan, get it checked by your teacher before you try to carry it out. Write it up in the usual way, including a discussion and evaluation</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244408" y="185759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2258512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a:hlinkClick r:id="rId3" action="ppaction://hlinkfile"/>
          </p:cNvPr>
          <p:cNvSpPr/>
          <p:nvPr/>
        </p:nvSpPr>
        <p:spPr>
          <a:xfrm>
            <a:off x="179512" y="1151547"/>
            <a:ext cx="8727370" cy="830997"/>
          </a:xfrm>
          <a:prstGeom prst="rect">
            <a:avLst/>
          </a:prstGeom>
          <a:solidFill>
            <a:srgbClr val="F5FC9A"/>
          </a:solidFill>
          <a:ln w="38100">
            <a:solidFill>
              <a:schemeClr val="accent5">
                <a:lumMod val="50000"/>
              </a:schemeClr>
            </a:solidFill>
          </a:ln>
        </p:spPr>
        <p:txBody>
          <a:bodyPr wrap="square">
            <a:spAutoFit/>
          </a:bodyPr>
          <a:lstStyle/>
          <a:p>
            <a:pPr marL="1257300" indent="-1257300">
              <a:buClr>
                <a:srgbClr val="C00000"/>
              </a:buClr>
              <a:buSzPct val="80000"/>
            </a:pPr>
            <a:r>
              <a:rPr lang="en-US" sz="2400" b="1" dirty="0">
                <a:solidFill>
                  <a:srgbClr val="C00000"/>
                </a:solidFill>
                <a:latin typeface="Arial" panose="020B0604020202020204" pitchFamily="34" charset="0"/>
                <a:cs typeface="Arial" panose="020B0604020202020204" pitchFamily="34" charset="0"/>
              </a:rPr>
              <a:t>Activity </a:t>
            </a:r>
            <a:r>
              <a:rPr lang="en-US" sz="2400" b="1" dirty="0" smtClean="0">
                <a:solidFill>
                  <a:srgbClr val="C00000"/>
                </a:solidFill>
                <a:latin typeface="Arial" panose="020B0604020202020204" pitchFamily="34" charset="0"/>
                <a:cs typeface="Arial" panose="020B0604020202020204" pitchFamily="34" charset="0"/>
              </a:rPr>
              <a:t>13.8</a:t>
            </a:r>
            <a:endParaRPr lang="en-US" sz="2400" b="1" dirty="0">
              <a:solidFill>
                <a:srgbClr val="C00000"/>
              </a:solidFill>
              <a:latin typeface="Arial" panose="020B0604020202020204" pitchFamily="34" charset="0"/>
              <a:cs typeface="Arial" panose="020B0604020202020204" pitchFamily="34" charset="0"/>
            </a:endParaRPr>
          </a:p>
          <a:p>
            <a:pPr marL="1257300" indent="-1257300">
              <a:buClr>
                <a:srgbClr val="C00000"/>
              </a:buClr>
              <a:buSzPct val="80000"/>
            </a:pPr>
            <a:r>
              <a:rPr lang="en-US" sz="2400" dirty="0" smtClean="0">
                <a:latin typeface="Arial" panose="020B0604020202020204" pitchFamily="34" charset="0"/>
                <a:cs typeface="Arial" panose="020B0604020202020204" pitchFamily="34" charset="0"/>
              </a:rPr>
              <a:t>To </a:t>
            </a:r>
            <a:r>
              <a:rPr lang="en-US" sz="2400" dirty="0">
                <a:latin typeface="Arial" panose="020B0604020202020204" pitchFamily="34" charset="0"/>
                <a:cs typeface="Arial" panose="020B0604020202020204" pitchFamily="34" charset="0"/>
              </a:rPr>
              <a:t>find out how auxin affects shoots</a:t>
            </a:r>
          </a:p>
        </p:txBody>
      </p:sp>
      <p:pic>
        <p:nvPicPr>
          <p:cNvPr id="6"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2440" y="993946"/>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9512" y="2104980"/>
            <a:ext cx="8704391" cy="4401205"/>
          </a:xfrm>
          <a:prstGeom prst="rect">
            <a:avLst/>
          </a:prstGeom>
          <a:solidFill>
            <a:srgbClr val="C1D6FF"/>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800" b="1" dirty="0" smtClean="0">
                <a:solidFill>
                  <a:srgbClr val="C00000"/>
                </a:solidFill>
                <a:latin typeface="Arial" panose="020B0604020202020204" pitchFamily="34" charset="0"/>
                <a:cs typeface="Arial" panose="020B0604020202020204" pitchFamily="34" charset="0"/>
              </a:rPr>
              <a:t>Questions</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13.23</a:t>
            </a:r>
            <a:r>
              <a:rPr lang="en-US" sz="2800" dirty="0" smtClean="0">
                <a:latin typeface="Arial" panose="020B0604020202020204" pitchFamily="34" charset="0"/>
                <a:cs typeface="Arial" panose="020B0604020202020204" pitchFamily="34" charset="0"/>
              </a:rPr>
              <a:t> 	What part of the shoot is sensitive to light? </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13.24 </a:t>
            </a:r>
            <a:r>
              <a:rPr lang="en-US" sz="2800" dirty="0" smtClean="0">
                <a:latin typeface="Arial" panose="020B0604020202020204" pitchFamily="34" charset="0"/>
                <a:cs typeface="Arial" panose="020B0604020202020204" pitchFamily="34" charset="0"/>
              </a:rPr>
              <a:t>	What part of the shoot responds to light?</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13.25 </a:t>
            </a:r>
            <a:r>
              <a:rPr lang="en-US" sz="2800" dirty="0" smtClean="0">
                <a:latin typeface="Arial" panose="020B0604020202020204" pitchFamily="34" charset="0"/>
                <a:cs typeface="Arial" panose="020B0604020202020204" pitchFamily="34" charset="0"/>
              </a:rPr>
              <a:t>	How do these parts communicate with each other? How is this like or unlike a similar system in a mammal?</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13.26 </a:t>
            </a:r>
            <a:r>
              <a:rPr lang="en-US" sz="2800" dirty="0" smtClean="0">
                <a:latin typeface="Arial" panose="020B0604020202020204" pitchFamily="34" charset="0"/>
                <a:cs typeface="Arial" panose="020B0604020202020204" pitchFamily="34" charset="0"/>
              </a:rPr>
              <a:t>	How does the normal response of a shoot to light help the plant?</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13.27 </a:t>
            </a:r>
            <a:r>
              <a:rPr lang="en-US" sz="2800" dirty="0" smtClean="0">
                <a:latin typeface="Arial" panose="020B0604020202020204" pitchFamily="34" charset="0"/>
                <a:cs typeface="Arial" panose="020B0604020202020204" pitchFamily="34" charset="0"/>
              </a:rPr>
              <a:t>	How does a root respond to gravity?</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13.28 </a:t>
            </a:r>
            <a:r>
              <a:rPr lang="en-US" sz="2800" dirty="0" smtClean="0">
                <a:latin typeface="Arial" panose="020B0604020202020204" pitchFamily="34" charset="0"/>
                <a:cs typeface="Arial" panose="020B0604020202020204" pitchFamily="34" charset="0"/>
              </a:rPr>
              <a:t>	Describe three features of an etiolated plant.</a:t>
            </a:r>
            <a:endParaRPr lang="en-US" sz="2800" dirty="0">
              <a:latin typeface="Arial" panose="020B0604020202020204" pitchFamily="34" charset="0"/>
              <a:cs typeface="Arial" panose="020B0604020202020204" pitchFamily="34" charset="0"/>
            </a:endParaRPr>
          </a:p>
        </p:txBody>
      </p:sp>
      <p:sp>
        <p:nvSpPr>
          <p:cNvPr id="10" name="Oval 9"/>
          <p:cNvSpPr/>
          <p:nvPr/>
        </p:nvSpPr>
        <p:spPr>
          <a:xfrm rot="1078849">
            <a:off x="8591865" y="1979918"/>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a:hlinkClick r:id="rId5" action="ppaction://hlinkfile"/>
          </p:cNvPr>
          <p:cNvSpPr txBox="1"/>
          <p:nvPr/>
        </p:nvSpPr>
        <p:spPr>
          <a:xfrm>
            <a:off x="8366133" y="3797750"/>
            <a:ext cx="517770" cy="1015663"/>
          </a:xfrm>
          <a:prstGeom prst="rect">
            <a:avLst/>
          </a:prstGeom>
          <a:noFill/>
        </p:spPr>
        <p:txBody>
          <a:bodyPr wrap="none" lIns="0" tIns="0" rIns="0" bIns="0" rtlCol="0">
            <a:spAutoFit/>
          </a:bodyPr>
          <a:lstStyle/>
          <a:p>
            <a:r>
              <a:rPr lang="en-US" sz="6600" b="1" dirty="0" smtClean="0">
                <a:solidFill>
                  <a:srgbClr val="FF0000"/>
                </a:solidFill>
              </a:rPr>
              <a:t>?</a:t>
            </a:r>
            <a:endParaRPr lang="en-US" sz="1200" b="1" dirty="0" smtClean="0">
              <a:solidFill>
                <a:srgbClr val="FF0000"/>
              </a:solidFill>
            </a:endParaRPr>
          </a:p>
        </p:txBody>
      </p:sp>
      <p:sp>
        <p:nvSpPr>
          <p:cNvPr id="11" name="TextBox 10">
            <a:hlinkClick r:id="rId6" action="ppaction://hlinksldjump"/>
          </p:cNvPr>
          <p:cNvSpPr txBox="1"/>
          <p:nvPr/>
        </p:nvSpPr>
        <p:spPr>
          <a:xfrm>
            <a:off x="8244408" y="250567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93485561"/>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616624" cy="5586145"/>
          </a:xfrm>
          <a:prstGeom prst="rect">
            <a:avLst/>
          </a:prstGeom>
        </p:spPr>
        <p:txBody>
          <a:bodyPr wrap="square">
            <a:spAutoFit/>
          </a:bodyPr>
          <a:lstStyle/>
          <a:p>
            <a:pPr>
              <a:buClr>
                <a:srgbClr val="0070C0"/>
              </a:buClr>
              <a:buSzPct val="80000"/>
            </a:pPr>
            <a:r>
              <a:rPr lang="en-US" sz="2100" b="1" dirty="0" smtClean="0">
                <a:solidFill>
                  <a:srgbClr val="C00000"/>
                </a:solidFill>
              </a:rPr>
              <a:t>Etiolation</a:t>
            </a:r>
            <a:endParaRPr lang="en-US" sz="2100" b="1" dirty="0">
              <a:solidFill>
                <a:srgbClr val="C00000"/>
              </a:solidFill>
            </a:endParaRPr>
          </a:p>
          <a:p>
            <a:pPr marL="339725" indent="-339725">
              <a:buClr>
                <a:srgbClr val="0070C0"/>
              </a:buClr>
              <a:buSzPct val="80000"/>
              <a:buFont typeface="Wingdings 3" panose="05040102010807070707" pitchFamily="18" charset="2"/>
              <a:buChar char=""/>
            </a:pPr>
            <a:r>
              <a:rPr lang="en-US" sz="2100" dirty="0"/>
              <a:t>Seedlings grown in the dark are very pale, tall and thin. In darkness, auxin is also distributed evenly around the tip, and the shoot grows rapidly upwards. </a:t>
            </a:r>
            <a:endParaRPr lang="en-US" sz="2100" dirty="0" smtClean="0"/>
          </a:p>
          <a:p>
            <a:pPr marL="339725" indent="-339725">
              <a:buClr>
                <a:srgbClr val="0070C0"/>
              </a:buClr>
              <a:buSzPct val="80000"/>
              <a:buFont typeface="Wingdings 3" panose="05040102010807070707" pitchFamily="18" charset="2"/>
              <a:buChar char=""/>
            </a:pPr>
            <a:r>
              <a:rPr lang="en-US" sz="2100" dirty="0" smtClean="0"/>
              <a:t>But </a:t>
            </a:r>
            <a:r>
              <a:rPr lang="en-US" sz="2100" dirty="0"/>
              <a:t>chloroplasts do not develop properly in darkness. Therefore plants without light become yellow and spindly. </a:t>
            </a:r>
            <a:endParaRPr lang="en-US" sz="2100" dirty="0" smtClean="0"/>
          </a:p>
          <a:p>
            <a:pPr marL="339725" indent="-339725">
              <a:buClr>
                <a:srgbClr val="0070C0"/>
              </a:buClr>
              <a:buSzPct val="80000"/>
              <a:buFont typeface="Wingdings 3" panose="05040102010807070707" pitchFamily="18" charset="2"/>
              <a:buChar char=""/>
            </a:pPr>
            <a:r>
              <a:rPr lang="en-US" sz="2100" dirty="0" smtClean="0"/>
              <a:t>They </a:t>
            </a:r>
            <a:r>
              <a:rPr lang="en-US" sz="2100" dirty="0"/>
              <a:t>grow very tall and thin, and have smaller </a:t>
            </a:r>
            <a:r>
              <a:rPr lang="en-US" sz="2100" dirty="0" smtClean="0"/>
              <a:t>leaves</a:t>
            </a:r>
            <a:r>
              <a:rPr lang="en-US" sz="2100" dirty="0"/>
              <a:t>, which are often further apart than in a normal plant. Plants like this are said to be etiolated.</a:t>
            </a:r>
          </a:p>
          <a:p>
            <a:pPr marL="339725" indent="-339725">
              <a:buClr>
                <a:srgbClr val="0070C0"/>
              </a:buClr>
              <a:buSzPct val="80000"/>
              <a:buFont typeface="Wingdings 3" panose="05040102010807070707" pitchFamily="18" charset="2"/>
              <a:buChar char=""/>
            </a:pPr>
            <a:r>
              <a:rPr lang="en-US" sz="2100" dirty="0"/>
              <a:t>If these plants reach the light, chlorophyll will develop, and the plants will begin to grow </a:t>
            </a:r>
            <a:r>
              <a:rPr lang="en-US" sz="2100" dirty="0" smtClean="0"/>
              <a:t>normally. If </a:t>
            </a:r>
            <a:r>
              <a:rPr lang="en-US" sz="2100" dirty="0"/>
              <a:t>they do not </a:t>
            </a:r>
            <a:r>
              <a:rPr lang="en-US" sz="2100" dirty="0" smtClean="0"/>
              <a:t>reach </a:t>
            </a:r>
            <a:br>
              <a:rPr lang="en-US" sz="2100" dirty="0" smtClean="0"/>
            </a:br>
            <a:r>
              <a:rPr lang="en-US" sz="2100" dirty="0" smtClean="0"/>
              <a:t>light</a:t>
            </a:r>
            <a:r>
              <a:rPr lang="en-US" sz="2100" dirty="0"/>
              <a:t>, they will die because they </a:t>
            </a:r>
            <a:r>
              <a:rPr lang="en-US" sz="2100" dirty="0" smtClean="0"/>
              <a:t/>
            </a:r>
            <a:br>
              <a:rPr lang="en-US" sz="2100" dirty="0" smtClean="0"/>
            </a:br>
            <a:r>
              <a:rPr lang="en-US" sz="2100" dirty="0" smtClean="0"/>
              <a:t>cannot </a:t>
            </a:r>
            <a:r>
              <a:rPr lang="en-US" sz="2100" dirty="0" err="1"/>
              <a:t>photosynthesise</a:t>
            </a:r>
            <a:r>
              <a:rPr lang="en-US" sz="21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pic>
        <p:nvPicPr>
          <p:cNvPr id="43010" name="Picture 2" descr="Image result for Etiol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7" y="1128564"/>
            <a:ext cx="3115342" cy="1724372"/>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Etiol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2924944"/>
            <a:ext cx="3116831" cy="252474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hlinkClick r:id="rId5" action="ppaction://hlinkfile"/>
          </p:cNvPr>
          <p:cNvSpPr/>
          <p:nvPr/>
        </p:nvSpPr>
        <p:spPr>
          <a:xfrm>
            <a:off x="5508104" y="5661248"/>
            <a:ext cx="3403375" cy="1015663"/>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000" b="1" dirty="0" smtClean="0">
                <a:solidFill>
                  <a:srgbClr val="C00000"/>
                </a:solidFill>
                <a:latin typeface="Arial" panose="020B0604020202020204" pitchFamily="34" charset="0"/>
                <a:cs typeface="Arial" panose="020B0604020202020204" pitchFamily="34" charset="0"/>
              </a:rPr>
              <a:t>Activity 13.9</a:t>
            </a:r>
          </a:p>
          <a:p>
            <a:pPr indent="401638">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To find out which part of a shoot is sensitive to light</a:t>
            </a:r>
          </a:p>
        </p:txBody>
      </p:sp>
      <p:pic>
        <p:nvPicPr>
          <p:cNvPr id="16" name="Picture 2" descr="Related image">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9863" y="5428729"/>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hlinkClick r:id="rId7" action="ppaction://hlinksldjump"/>
          </p:cNvPr>
          <p:cNvSpPr txBox="1"/>
          <p:nvPr/>
        </p:nvSpPr>
        <p:spPr>
          <a:xfrm>
            <a:off x="4860032" y="574603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9163844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1" y="1124744"/>
            <a:ext cx="4878881" cy="4153445"/>
          </a:xfrm>
          <a:prstGeom prst="rect">
            <a:avLst/>
          </a:prstGeom>
        </p:spPr>
        <p:txBody>
          <a:bodyPr wrap="square">
            <a:spAutoFit/>
          </a:bodyPr>
          <a:lstStyle/>
          <a:p>
            <a:pPr>
              <a:buClr>
                <a:srgbClr val="0070C0"/>
              </a:buClr>
              <a:buSzPct val="80000"/>
            </a:pPr>
            <a:r>
              <a:rPr lang="en-US" sz="2030" b="1" dirty="0" err="1" smtClean="0">
                <a:solidFill>
                  <a:srgbClr val="C00000"/>
                </a:solidFill>
              </a:rPr>
              <a:t>Weedkillers</a:t>
            </a:r>
            <a:endParaRPr lang="en-US" sz="2030" b="1" dirty="0">
              <a:solidFill>
                <a:srgbClr val="C00000"/>
              </a:solidFill>
            </a:endParaRPr>
          </a:p>
          <a:p>
            <a:pPr marL="339725" indent="-339725">
              <a:buClr>
                <a:srgbClr val="0070C0"/>
              </a:buClr>
              <a:buSzPct val="80000"/>
              <a:buFont typeface="Wingdings 3" panose="05040102010807070707" pitchFamily="18" charset="2"/>
              <a:buChar char=""/>
            </a:pPr>
            <a:r>
              <a:rPr lang="en-US" sz="2030" dirty="0"/>
              <a:t>Many people use </a:t>
            </a:r>
            <a:r>
              <a:rPr lang="en-US" sz="2030" dirty="0" err="1"/>
              <a:t>weedkillers</a:t>
            </a:r>
            <a:r>
              <a:rPr lang="en-US" sz="2030" dirty="0"/>
              <a:t> in their gardens. Most </a:t>
            </a:r>
            <a:r>
              <a:rPr lang="en-US" sz="2030" dirty="0" err="1"/>
              <a:t>weedkillers</a:t>
            </a:r>
            <a:r>
              <a:rPr lang="en-US" sz="2030" dirty="0"/>
              <a:t> contain plant hormones. These hormones are often a type of auxin, usually a synthetic form (that is, it has been made in a factory and not extracted from plants) such as 2,4D. </a:t>
            </a:r>
            <a:endParaRPr lang="en-US" sz="2030" dirty="0" smtClean="0"/>
          </a:p>
          <a:p>
            <a:pPr marL="339725" indent="-339725">
              <a:buClr>
                <a:srgbClr val="0070C0"/>
              </a:buClr>
              <a:buSzPct val="80000"/>
              <a:buFont typeface="Wingdings 3" panose="05040102010807070707" pitchFamily="18" charset="2"/>
              <a:buChar char=""/>
            </a:pPr>
            <a:r>
              <a:rPr lang="en-US" sz="2030" dirty="0" smtClean="0"/>
              <a:t>The </a:t>
            </a:r>
            <a:r>
              <a:rPr lang="en-US" sz="2030" dirty="0" err="1"/>
              <a:t>weedkillers</a:t>
            </a:r>
            <a:r>
              <a:rPr lang="en-US" sz="2030" dirty="0"/>
              <a:t> used to kill weeds in lawns are selective </a:t>
            </a:r>
            <a:r>
              <a:rPr lang="en-US" sz="2030" dirty="0" err="1"/>
              <a:t>weedkillers</a:t>
            </a:r>
            <a:r>
              <a:rPr lang="en-US" sz="2030" dirty="0"/>
              <a:t>. When they are sprayed onto the lawn, the weeds are affected by the auxin, but the grass is not (Figure 13.23). </a:t>
            </a:r>
            <a:endParaRPr lang="en-US" sz="2030" dirty="0" smtClean="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pic>
        <p:nvPicPr>
          <p:cNvPr id="49154" name="Picture 2" descr="Image result for weedkill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198217" y="1124744"/>
            <a:ext cx="3694263" cy="3263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327454"/>
            <a:ext cx="8712968" cy="1341906"/>
          </a:xfrm>
          <a:prstGeom prst="rect">
            <a:avLst/>
          </a:prstGeom>
        </p:spPr>
        <p:txBody>
          <a:bodyPr wrap="square">
            <a:spAutoFit/>
          </a:bodyPr>
          <a:lstStyle/>
          <a:p>
            <a:pPr marL="339725" indent="-339725">
              <a:buClr>
                <a:srgbClr val="0070C0"/>
              </a:buClr>
              <a:buSzPct val="80000"/>
              <a:buFont typeface="Wingdings 3" panose="05040102010807070707" pitchFamily="18" charset="2"/>
              <a:buChar char=""/>
            </a:pPr>
            <a:r>
              <a:rPr lang="en-US" sz="2030" dirty="0"/>
              <a:t>The weeds respond by growing very </a:t>
            </a:r>
            <a:r>
              <a:rPr lang="en-US" sz="2030" dirty="0" smtClean="0"/>
              <a:t>fast</a:t>
            </a:r>
            <a:r>
              <a:rPr lang="en-US" sz="2030" dirty="0"/>
              <a:t>. Then the weeds die, leaving more space, nutrients and water for the grass to grow. </a:t>
            </a:r>
          </a:p>
          <a:p>
            <a:pPr marL="339725" indent="-339725">
              <a:buClr>
                <a:srgbClr val="0070C0"/>
              </a:buClr>
              <a:buSzPct val="80000"/>
              <a:buFont typeface="Wingdings 3" panose="05040102010807070707" pitchFamily="18" charset="2"/>
              <a:buChar char=""/>
            </a:pPr>
            <a:r>
              <a:rPr lang="en-US" sz="2030" dirty="0"/>
              <a:t>Farmers use similar </a:t>
            </a:r>
            <a:r>
              <a:rPr lang="en-US" sz="2030" dirty="0" err="1"/>
              <a:t>weedkillers</a:t>
            </a:r>
            <a:r>
              <a:rPr lang="en-US" sz="2030" dirty="0"/>
              <a:t> to kill weeds growing in cereal crops such as wheat, millet, maize or sorghum.</a:t>
            </a:r>
          </a:p>
        </p:txBody>
      </p:sp>
      <p:sp>
        <p:nvSpPr>
          <p:cNvPr id="11" name="Rectangle 10"/>
          <p:cNvSpPr/>
          <p:nvPr/>
        </p:nvSpPr>
        <p:spPr>
          <a:xfrm>
            <a:off x="5148063" y="4437112"/>
            <a:ext cx="3690071" cy="83099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dirty="0"/>
              <a:t>Figure 13.23 </a:t>
            </a:r>
            <a:r>
              <a:rPr lang="en-US" dirty="0" smtClean="0"/>
              <a:t>- Spraying </a:t>
            </a:r>
            <a:r>
              <a:rPr lang="en-US" dirty="0" err="1"/>
              <a:t>weedkiller</a:t>
            </a:r>
            <a:r>
              <a:rPr lang="en-US" dirty="0"/>
              <a:t> on invasive weeds in a national </a:t>
            </a:r>
            <a:r>
              <a:rPr lang="en-US" dirty="0" smtClean="0"/>
              <a:t>park</a:t>
            </a:r>
            <a:endParaRPr lang="en-GB" dirty="0"/>
          </a:p>
        </p:txBody>
      </p:sp>
      <p:sp>
        <p:nvSpPr>
          <p:cNvPr id="12" name="TextBox 11">
            <a:hlinkClick r:id="rId4" action="ppaction://hlinksldjump"/>
          </p:cNvPr>
          <p:cNvSpPr txBox="1"/>
          <p:nvPr/>
        </p:nvSpPr>
        <p:spPr>
          <a:xfrm>
            <a:off x="8316416" y="594928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25151819"/>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 – Coordination and Response - Summary</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grpSp>
        <p:nvGrpSpPr>
          <p:cNvPr id="8" name="Group 7"/>
          <p:cNvGrpSpPr/>
          <p:nvPr/>
        </p:nvGrpSpPr>
        <p:grpSpPr>
          <a:xfrm>
            <a:off x="179512" y="1118413"/>
            <a:ext cx="8712967" cy="5550947"/>
            <a:chOff x="179512" y="6669360"/>
            <a:chExt cx="8712967" cy="5550947"/>
          </a:xfrm>
        </p:grpSpPr>
        <p:sp>
          <p:nvSpPr>
            <p:cNvPr id="9" name="Rectangle 8"/>
            <p:cNvSpPr/>
            <p:nvPr/>
          </p:nvSpPr>
          <p:spPr>
            <a:xfrm>
              <a:off x="179512" y="7073957"/>
              <a:ext cx="8712967" cy="5146350"/>
            </a:xfrm>
            <a:prstGeom prst="rect">
              <a:avLst/>
            </a:prstGeom>
            <a:solidFill>
              <a:schemeClr val="accent6">
                <a:lumMod val="20000"/>
                <a:lumOff val="80000"/>
              </a:schemeClr>
            </a:solidFill>
          </p:spPr>
          <p:txBody>
            <a:bodyPr wrap="square">
              <a:spAutoFit/>
            </a:bodyPr>
            <a:lstStyle/>
            <a:p>
              <a:pPr>
                <a:buClr>
                  <a:srgbClr val="C00000"/>
                </a:buClr>
                <a:buSzPct val="80000"/>
              </a:pPr>
              <a:r>
                <a:rPr lang="en-US" sz="1860" b="1" dirty="0" smtClean="0">
                  <a:latin typeface="Arial" panose="020B0604020202020204" pitchFamily="34" charset="0"/>
                  <a:cs typeface="Arial" panose="020B0604020202020204" pitchFamily="34" charset="0"/>
                </a:rPr>
                <a:t/>
              </a:r>
              <a:br>
                <a:rPr lang="en-US" sz="1860" b="1" dirty="0" smtClean="0">
                  <a:latin typeface="Arial" panose="020B0604020202020204" pitchFamily="34" charset="0"/>
                  <a:cs typeface="Arial" panose="020B0604020202020204" pitchFamily="34" charset="0"/>
                </a:rPr>
              </a:br>
              <a:r>
                <a:rPr lang="en-US" sz="1860" b="1" dirty="0" smtClean="0">
                  <a:latin typeface="Arial" panose="020B0604020202020204" pitchFamily="34" charset="0"/>
                  <a:cs typeface="Arial" panose="020B0604020202020204" pitchFamily="34" charset="0"/>
                </a:rPr>
                <a:t>You </a:t>
              </a:r>
              <a:r>
                <a:rPr lang="en-US" sz="186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central and peripheral nervous system in humans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sensory, relay and motor </a:t>
              </a:r>
              <a:r>
                <a:rPr lang="en-US" sz="1860" dirty="0" smtClean="0">
                  <a:latin typeface="Arial" panose="020B0604020202020204" pitchFamily="34" charset="0"/>
                  <a:cs typeface="Arial" panose="020B0604020202020204" pitchFamily="34" charset="0"/>
                </a:rPr>
                <a:t>neurones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reflex arcs and reflex actions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structure and function of a synapse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voluntary and involuntary actions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sense organs and </a:t>
              </a:r>
              <a:r>
                <a:rPr lang="en-US" sz="1860" dirty="0" smtClean="0">
                  <a:latin typeface="Arial" panose="020B0604020202020204" pitchFamily="34" charset="0"/>
                  <a:cs typeface="Arial" panose="020B0604020202020204" pitchFamily="34" charset="0"/>
                </a:rPr>
                <a:t>receptors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structure and function of the eye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the eye adjusts the focusing of light</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rods and cones provide night vision and colour vision</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pupil reflex</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endocrine </a:t>
              </a:r>
              <a:r>
                <a:rPr lang="en-US" sz="1860" dirty="0" smtClean="0">
                  <a:latin typeface="Arial" panose="020B0604020202020204" pitchFamily="34" charset="0"/>
                  <a:cs typeface="Arial" panose="020B0604020202020204" pitchFamily="34" charset="0"/>
                </a:rPr>
                <a:t>system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function of adrenaline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to compare control by hormones and the nervous system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tropisms in plants, and how to investigate gravitropism and phototropism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auxin is involved in gravitropism and phototropism.</a:t>
              </a:r>
            </a:p>
          </p:txBody>
        </p:sp>
        <p:sp>
          <p:nvSpPr>
            <p:cNvPr id="10"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85193407"/>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176</a:t>
            </a:r>
          </a:p>
        </p:txBody>
      </p:sp>
      <p:sp>
        <p:nvSpPr>
          <p:cNvPr id="7" name="Rectangle 6"/>
          <p:cNvSpPr/>
          <p:nvPr/>
        </p:nvSpPr>
        <p:spPr>
          <a:xfrm>
            <a:off x="179512" y="1124744"/>
            <a:ext cx="8727370" cy="5632311"/>
          </a:xfrm>
          <a:prstGeom prst="rect">
            <a:avLst/>
          </a:prstGeom>
          <a:solidFill>
            <a:srgbClr val="F5FC9A"/>
          </a:solidFill>
          <a:ln w="38100">
            <a:solidFill>
              <a:schemeClr val="accent5">
                <a:lumMod val="50000"/>
              </a:schemeClr>
            </a:solidFill>
          </a:ln>
        </p:spPr>
        <p:txBody>
          <a:bodyPr wrap="square">
            <a:spAutoFit/>
          </a:bodyPr>
          <a:lstStyle/>
          <a:p>
            <a:pPr marL="514350" indent="-514350">
              <a:buClr>
                <a:srgbClr val="C00000"/>
              </a:buClr>
              <a:buSzPct val="100000"/>
              <a:buFont typeface="+mj-lt"/>
              <a:buAutoNum type="arabicPeriod"/>
              <a:tabLst>
                <a:tab pos="3086100" algn="l"/>
                <a:tab pos="4457700" algn="l"/>
                <a:tab pos="6229350" algn="l"/>
              </a:tabLst>
            </a:pPr>
            <a:r>
              <a:rPr lang="en-US" sz="2000" dirty="0" smtClean="0">
                <a:latin typeface="Arial" panose="020B0604020202020204" pitchFamily="34" charset="0"/>
                <a:cs typeface="Arial" panose="020B0604020202020204" pitchFamily="34" charset="0"/>
              </a:rPr>
              <a:t>Choose </a:t>
            </a:r>
            <a:r>
              <a:rPr lang="en-US" sz="2000" dirty="0">
                <a:latin typeface="Arial" panose="020B0604020202020204" pitchFamily="34" charset="0"/>
                <a:cs typeface="Arial" panose="020B0604020202020204" pitchFamily="34" charset="0"/>
              </a:rPr>
              <a:t>the term from the list that matches each of the descriptions. You may use each term once, more </a:t>
            </a:r>
            <a:r>
              <a:rPr lang="en-US" sz="2000" dirty="0" smtClean="0">
                <a:latin typeface="Arial" panose="020B0604020202020204" pitchFamily="34" charset="0"/>
                <a:cs typeface="Arial" panose="020B0604020202020204" pitchFamily="34" charset="0"/>
              </a:rPr>
              <a:t>than once </a:t>
            </a:r>
            <a:r>
              <a:rPr lang="en-US" sz="2000" dirty="0">
                <a:latin typeface="Arial" panose="020B0604020202020204" pitchFamily="34" charset="0"/>
                <a:cs typeface="Arial" panose="020B0604020202020204" pitchFamily="34" charset="0"/>
              </a:rPr>
              <a:t>or not at </a:t>
            </a:r>
            <a:r>
              <a:rPr lang="en-US" sz="2000" dirty="0" smtClean="0">
                <a:latin typeface="Arial" panose="020B0604020202020204" pitchFamily="34" charset="0"/>
                <a:cs typeface="Arial" panose="020B0604020202020204" pitchFamily="34" charset="0"/>
              </a:rPr>
              <a:t>all.</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circular muscles	cones	conjunctiva	contraction</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cornea	effector	lens	motor neurone</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myelin sheath	</a:t>
            </a:r>
            <a:r>
              <a:rPr lang="en-US" sz="2000" dirty="0">
                <a:latin typeface="Arial" panose="020B0604020202020204" pitchFamily="34" charset="0"/>
                <a:cs typeface="Arial" panose="020B0604020202020204" pitchFamily="34" charset="0"/>
              </a:rPr>
              <a:t>receptor</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relaxation</a:t>
            </a:r>
            <a:r>
              <a:rPr lang="en-US" sz="2000" dirty="0" smtClean="0">
                <a:latin typeface="Arial" panose="020B0604020202020204" pitchFamily="34" charset="0"/>
                <a:cs typeface="Arial" panose="020B0604020202020204" pitchFamily="34" charset="0"/>
              </a:rPr>
              <a:t>	radial muscles</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relay neurone	retina	rods	sensory neurone</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suspensory ligaments	synaptic </a:t>
            </a:r>
            <a:r>
              <a:rPr lang="en-US" sz="2000" dirty="0">
                <a:latin typeface="Arial" panose="020B0604020202020204" pitchFamily="34" charset="0"/>
                <a:cs typeface="Arial" panose="020B0604020202020204" pitchFamily="34" charset="0"/>
              </a:rPr>
              <a:t>cleft</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nerve cell that transmits impulses from the central </a:t>
            </a:r>
            <a:r>
              <a:rPr lang="en-US" sz="2000" dirty="0" smtClean="0">
                <a:latin typeface="Arial" panose="020B0604020202020204" pitchFamily="34" charset="0"/>
                <a:cs typeface="Arial" panose="020B0604020202020204" pitchFamily="34" charset="0"/>
              </a:rPr>
              <a:t>nervous system </a:t>
            </a:r>
            <a:r>
              <a:rPr lang="en-US" sz="2000" dirty="0">
                <a:latin typeface="Arial" panose="020B0604020202020204" pitchFamily="34" charset="0"/>
                <a:cs typeface="Arial" panose="020B0604020202020204" pitchFamily="34" charset="0"/>
              </a:rPr>
              <a:t>to an effector</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cell that is sensitive to a stimulus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part of the eye that refracts light rays most strongly</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part of the eye that contains receptor cells</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small gap between two neurones</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action of the ciliary muscle when the eye is focusing on a nearby object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muscles in the iris that contract to reduce the amount of light entering the eye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cells </a:t>
            </a:r>
            <a:r>
              <a:rPr lang="en-US" sz="2000" dirty="0">
                <a:latin typeface="Arial" panose="020B0604020202020204" pitchFamily="34" charset="0"/>
                <a:cs typeface="Arial" panose="020B0604020202020204" pitchFamily="34" charset="0"/>
              </a:rPr>
              <a:t>that are sensitive to different </a:t>
            </a:r>
            <a:r>
              <a:rPr lang="en-US" sz="2000" dirty="0" err="1">
                <a:latin typeface="Arial" panose="020B0604020202020204" pitchFamily="34" charset="0"/>
                <a:cs typeface="Arial" panose="020B0604020202020204" pitchFamily="34" charset="0"/>
              </a:rPr>
              <a:t>colours</a:t>
            </a:r>
            <a:r>
              <a:rPr lang="en-US" sz="2000" dirty="0">
                <a:latin typeface="Arial" panose="020B0604020202020204" pitchFamily="34" charset="0"/>
                <a:cs typeface="Arial" panose="020B0604020202020204" pitchFamily="34" charset="0"/>
              </a:rPr>
              <a:t> of light</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316416" y="5733256"/>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9860924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176</a:t>
            </a:r>
          </a:p>
        </p:txBody>
      </p:sp>
      <p:sp>
        <p:nvSpPr>
          <p:cNvPr id="7" name="Rectangle 6"/>
          <p:cNvSpPr/>
          <p:nvPr/>
        </p:nvSpPr>
        <p:spPr>
          <a:xfrm>
            <a:off x="179512" y="1124744"/>
            <a:ext cx="8727370" cy="5522607"/>
          </a:xfrm>
          <a:prstGeom prst="rect">
            <a:avLst/>
          </a:prstGeom>
          <a:solidFill>
            <a:srgbClr val="F5FC9A"/>
          </a:solidFill>
          <a:ln w="38100">
            <a:solidFill>
              <a:schemeClr val="accent5">
                <a:lumMod val="50000"/>
              </a:schemeClr>
            </a:solidFill>
          </a:ln>
        </p:spPr>
        <p:txBody>
          <a:bodyPr wrap="square">
            <a:spAutoFit/>
          </a:bodyPr>
          <a:lstStyle/>
          <a:p>
            <a:pPr marL="339725" indent="-339725">
              <a:buClr>
                <a:srgbClr val="C00000"/>
              </a:buClr>
              <a:buSzPct val="100000"/>
              <a:buFont typeface="+mj-lt"/>
              <a:buAutoNum type="arabicPeriod" startAt="2"/>
              <a:tabLst>
                <a:tab pos="3540125" algn="l"/>
                <a:tab pos="4457700" algn="l"/>
                <a:tab pos="6229350" algn="l"/>
              </a:tabLst>
            </a:pPr>
            <a:r>
              <a:rPr lang="en-US" sz="1820" dirty="0" smtClean="0">
                <a:latin typeface="Arial" panose="020B0604020202020204" pitchFamily="34" charset="0"/>
                <a:cs typeface="Arial" panose="020B0604020202020204" pitchFamily="34" charset="0"/>
              </a:rPr>
              <a:t>Explain </a:t>
            </a:r>
            <a:r>
              <a:rPr lang="en-US" sz="1820" dirty="0">
                <a:latin typeface="Arial" panose="020B0604020202020204" pitchFamily="34" charset="0"/>
                <a:cs typeface="Arial" panose="020B0604020202020204" pitchFamily="34" charset="0"/>
              </a:rPr>
              <a:t>the difference between each of the following pairs of </a:t>
            </a:r>
            <a:r>
              <a:rPr lang="en-US" sz="1820" dirty="0" smtClean="0">
                <a:latin typeface="Arial" panose="020B0604020202020204" pitchFamily="34" charset="0"/>
                <a:cs typeface="Arial" panose="020B0604020202020204" pitchFamily="34" charset="0"/>
              </a:rPr>
              <a:t>terms.</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a </a:t>
            </a:r>
            <a:r>
              <a:rPr lang="en-US" sz="1820" dirty="0">
                <a:latin typeface="Arial" panose="020B0604020202020204" pitchFamily="34" charset="0"/>
                <a:cs typeface="Arial" panose="020B0604020202020204" pitchFamily="34" charset="0"/>
              </a:rPr>
              <a:t>cornea, conjunctiva </a:t>
            </a:r>
            <a:r>
              <a:rPr lang="en-US" sz="1820" dirty="0" smtClean="0">
                <a:latin typeface="Arial" panose="020B0604020202020204" pitchFamily="34" charset="0"/>
                <a:cs typeface="Arial" panose="020B0604020202020204" pitchFamily="34" charset="0"/>
              </a:rPr>
              <a:t>	</a:t>
            </a:r>
            <a:r>
              <a:rPr lang="en-US" sz="1820" b="1" dirty="0" smtClean="0">
                <a:latin typeface="Arial" panose="020B0604020202020204" pitchFamily="34" charset="0"/>
                <a:cs typeface="Arial" panose="020B0604020202020204" pitchFamily="34" charset="0"/>
              </a:rPr>
              <a:t>b </a:t>
            </a:r>
            <a:r>
              <a:rPr lang="en-US" sz="1820" dirty="0">
                <a:latin typeface="Arial" panose="020B0604020202020204" pitchFamily="34" charset="0"/>
                <a:cs typeface="Arial" panose="020B0604020202020204" pitchFamily="34" charset="0"/>
              </a:rPr>
              <a:t>choroid, </a:t>
            </a:r>
            <a:r>
              <a:rPr lang="en-US" sz="1820" dirty="0" smtClean="0">
                <a:latin typeface="Arial" panose="020B0604020202020204" pitchFamily="34" charset="0"/>
                <a:cs typeface="Arial" panose="020B0604020202020204" pitchFamily="34" charset="0"/>
              </a:rPr>
              <a:t>sclera	</a:t>
            </a:r>
            <a:r>
              <a:rPr lang="en-US" sz="1820" b="1" dirty="0" smtClean="0">
                <a:latin typeface="Arial" panose="020B0604020202020204" pitchFamily="34" charset="0"/>
                <a:cs typeface="Arial" panose="020B0604020202020204" pitchFamily="34" charset="0"/>
              </a:rPr>
              <a:t>c </a:t>
            </a:r>
            <a:r>
              <a:rPr lang="en-US" sz="1820" dirty="0">
                <a:latin typeface="Arial" panose="020B0604020202020204" pitchFamily="34" charset="0"/>
                <a:cs typeface="Arial" panose="020B0604020202020204" pitchFamily="34" charset="0"/>
              </a:rPr>
              <a:t>receptor, </a:t>
            </a:r>
            <a:r>
              <a:rPr lang="en-US" sz="1820" dirty="0" smtClean="0">
                <a:latin typeface="Arial" panose="020B0604020202020204" pitchFamily="34" charset="0"/>
                <a:cs typeface="Arial" panose="020B0604020202020204" pitchFamily="34" charset="0"/>
              </a:rPr>
              <a:t>effector</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d </a:t>
            </a:r>
            <a:r>
              <a:rPr lang="en-US" sz="1820" dirty="0">
                <a:latin typeface="Arial" panose="020B0604020202020204" pitchFamily="34" charset="0"/>
                <a:cs typeface="Arial" panose="020B0604020202020204" pitchFamily="34" charset="0"/>
              </a:rPr>
              <a:t>sensory neurone, motor neurone </a:t>
            </a:r>
            <a:r>
              <a:rPr lang="en-US" sz="1820" dirty="0" smtClean="0">
                <a:latin typeface="Arial" panose="020B0604020202020204" pitchFamily="34" charset="0"/>
                <a:cs typeface="Arial" panose="020B0604020202020204" pitchFamily="34" charset="0"/>
              </a:rPr>
              <a:t>	</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e </a:t>
            </a:r>
            <a:r>
              <a:rPr lang="en-US" sz="1820" dirty="0">
                <a:latin typeface="Arial" panose="020B0604020202020204" pitchFamily="34" charset="0"/>
                <a:cs typeface="Arial" panose="020B0604020202020204" pitchFamily="34" charset="0"/>
              </a:rPr>
              <a:t>negative gravitropism, positive gravitropism</a:t>
            </a:r>
          </a:p>
          <a:p>
            <a:pPr marL="339725" indent="-339725">
              <a:buClr>
                <a:srgbClr val="C00000"/>
              </a:buClr>
              <a:buSzPct val="100000"/>
              <a:buFont typeface="+mj-lt"/>
              <a:buAutoNum type="arabicPeriod" startAt="2"/>
              <a:tabLst>
                <a:tab pos="3086100" algn="l"/>
                <a:tab pos="4457700" algn="l"/>
                <a:tab pos="6229350" algn="l"/>
              </a:tabLst>
            </a:pPr>
            <a:r>
              <a:rPr lang="en-US" sz="1820" dirty="0" smtClean="0">
                <a:latin typeface="Arial" panose="020B0604020202020204" pitchFamily="34" charset="0"/>
                <a:cs typeface="Arial" panose="020B0604020202020204" pitchFamily="34" charset="0"/>
              </a:rPr>
              <a:t>If </a:t>
            </a:r>
            <a:r>
              <a:rPr lang="en-US" sz="1820" dirty="0">
                <a:latin typeface="Arial" panose="020B0604020202020204" pitchFamily="34" charset="0"/>
                <a:cs typeface="Arial" panose="020B0604020202020204" pitchFamily="34" charset="0"/>
              </a:rPr>
              <a:t>you step on a sharp object, muscles in your leg will rapidly pull your foot away, </a:t>
            </a:r>
            <a:r>
              <a:rPr lang="en-US" sz="1820" dirty="0" smtClean="0">
                <a:latin typeface="Arial" panose="020B0604020202020204" pitchFamily="34" charset="0"/>
                <a:cs typeface="Arial" panose="020B0604020202020204" pitchFamily="34" charset="0"/>
              </a:rPr>
              <a:t/>
            </a:r>
            <a:br>
              <a:rPr lang="en-US" sz="1820" dirty="0" smtClean="0">
                <a:latin typeface="Arial" panose="020B0604020202020204" pitchFamily="34" charset="0"/>
                <a:cs typeface="Arial" panose="020B0604020202020204" pitchFamily="34" charset="0"/>
              </a:rPr>
            </a:br>
            <a:r>
              <a:rPr lang="en-US" sz="1820" dirty="0" smtClean="0">
                <a:latin typeface="Arial" panose="020B0604020202020204" pitchFamily="34" charset="0"/>
                <a:cs typeface="Arial" panose="020B0604020202020204" pitchFamily="34" charset="0"/>
              </a:rPr>
              <a:t>a </a:t>
            </a:r>
            <a:r>
              <a:rPr lang="en-US" sz="1820" dirty="0">
                <a:latin typeface="Arial" panose="020B0604020202020204" pitchFamily="34" charset="0"/>
                <a:cs typeface="Arial" panose="020B0604020202020204" pitchFamily="34" charset="0"/>
              </a:rPr>
              <a:t>What is the correct term for this type of </a:t>
            </a:r>
            <a:r>
              <a:rPr lang="en-US" sz="1820" dirty="0" smtClean="0">
                <a:latin typeface="Arial" panose="020B0604020202020204" pitchFamily="34" charset="0"/>
                <a:cs typeface="Arial" panose="020B0604020202020204" pitchFamily="34" charset="0"/>
              </a:rPr>
              <a:t>reaction?</a:t>
            </a:r>
            <a:br>
              <a:rPr lang="en-US" sz="1820" dirty="0" smtClean="0">
                <a:latin typeface="Arial" panose="020B0604020202020204" pitchFamily="34" charset="0"/>
                <a:cs typeface="Arial" panose="020B0604020202020204" pitchFamily="34" charset="0"/>
              </a:rPr>
            </a:br>
            <a:r>
              <a:rPr lang="en-US" sz="1820" dirty="0" smtClean="0">
                <a:latin typeface="Arial" panose="020B0604020202020204" pitchFamily="34" charset="0"/>
                <a:cs typeface="Arial" panose="020B0604020202020204" pitchFamily="34" charset="0"/>
              </a:rPr>
              <a:t>b </a:t>
            </a:r>
            <a:r>
              <a:rPr lang="en-US" sz="1820" dirty="0">
                <a:latin typeface="Arial" panose="020B0604020202020204" pitchFamily="34" charset="0"/>
                <a:cs typeface="Arial" panose="020B0604020202020204" pitchFamily="34" charset="0"/>
              </a:rPr>
              <a:t>Using each of the following words at least once, but not necessarily in this order, explain how this reaction is brought </a:t>
            </a:r>
            <a:r>
              <a:rPr lang="en-US" sz="1820" dirty="0" smtClean="0">
                <a:latin typeface="Arial" panose="020B0604020202020204" pitchFamily="34" charset="0"/>
                <a:cs typeface="Arial" panose="020B0604020202020204" pitchFamily="34" charset="0"/>
              </a:rPr>
              <a:t>about. </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effector 	electrical </a:t>
            </a:r>
            <a:r>
              <a:rPr lang="en-US" sz="1820" b="1" dirty="0">
                <a:latin typeface="Arial" panose="020B0604020202020204" pitchFamily="34" charset="0"/>
                <a:cs typeface="Arial" panose="020B0604020202020204" pitchFamily="34" charset="0"/>
              </a:rPr>
              <a:t>impulse </a:t>
            </a:r>
            <a:r>
              <a:rPr lang="en-US" sz="1820" b="1" dirty="0" smtClean="0">
                <a:latin typeface="Arial" panose="020B0604020202020204" pitchFamily="34" charset="0"/>
                <a:cs typeface="Arial" panose="020B0604020202020204" pitchFamily="34" charset="0"/>
              </a:rPr>
              <a:t>	motor neurone</a:t>
            </a:r>
            <a:br>
              <a:rPr lang="en-US" sz="1820" b="1"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receptor 	relay </a:t>
            </a:r>
            <a:r>
              <a:rPr lang="en-US" sz="1820" b="1" dirty="0">
                <a:latin typeface="Arial" panose="020B0604020202020204" pitchFamily="34" charset="0"/>
                <a:cs typeface="Arial" panose="020B0604020202020204" pitchFamily="34" charset="0"/>
              </a:rPr>
              <a:t>neurone </a:t>
            </a:r>
            <a:r>
              <a:rPr lang="en-US" sz="1820" b="1" dirty="0" smtClean="0">
                <a:latin typeface="Arial" panose="020B0604020202020204" pitchFamily="34" charset="0"/>
                <a:cs typeface="Arial" panose="020B0604020202020204" pitchFamily="34" charset="0"/>
              </a:rPr>
              <a:t>	sensory </a:t>
            </a:r>
            <a:r>
              <a:rPr lang="en-US" sz="1820" dirty="0">
                <a:latin typeface="Arial" panose="020B0604020202020204" pitchFamily="34" charset="0"/>
                <a:cs typeface="Arial" panose="020B0604020202020204" pitchFamily="34" charset="0"/>
              </a:rPr>
              <a:t>neurone</a:t>
            </a:r>
          </a:p>
          <a:p>
            <a:pPr marL="339725" indent="-339725">
              <a:buClr>
                <a:srgbClr val="C00000"/>
              </a:buClr>
              <a:buSzPct val="100000"/>
              <a:buFont typeface="+mj-lt"/>
              <a:buAutoNum type="arabicPeriod" startAt="2"/>
              <a:tabLst>
                <a:tab pos="3086100" algn="l"/>
                <a:tab pos="4457700" algn="l"/>
                <a:tab pos="6229350" algn="l"/>
              </a:tabLst>
            </a:pPr>
            <a:r>
              <a:rPr lang="en-US" sz="1820" dirty="0" smtClean="0">
                <a:latin typeface="Arial" panose="020B0604020202020204" pitchFamily="34" charset="0"/>
                <a:cs typeface="Arial" panose="020B0604020202020204" pitchFamily="34" charset="0"/>
              </a:rPr>
              <a:t>Identify </a:t>
            </a:r>
            <a:r>
              <a:rPr lang="en-US" sz="1820" dirty="0">
                <a:latin typeface="Arial" panose="020B0604020202020204" pitchFamily="34" charset="0"/>
                <a:cs typeface="Arial" panose="020B0604020202020204" pitchFamily="34" charset="0"/>
              </a:rPr>
              <a:t>the type of neurone - sensory, relay or motor - that matches each of these descriptions. For some descriptions, more than one type of neurone may </a:t>
            </a:r>
            <a:r>
              <a:rPr lang="en-US" sz="1820" dirty="0" smtClean="0">
                <a:latin typeface="Arial" panose="020B0604020202020204" pitchFamily="34" charset="0"/>
                <a:cs typeface="Arial" panose="020B0604020202020204" pitchFamily="34" charset="0"/>
              </a:rPr>
              <a:t>match.</a:t>
            </a: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has </a:t>
            </a:r>
            <a:r>
              <a:rPr lang="en-US" sz="1820" dirty="0">
                <a:latin typeface="Arial" panose="020B0604020202020204" pitchFamily="34" charset="0"/>
                <a:cs typeface="Arial" panose="020B0604020202020204" pitchFamily="34" charset="0"/>
              </a:rPr>
              <a:t>its cell body in the central nervous system </a:t>
            </a: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away from a receptor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towards its cell body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away from its cell body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is </a:t>
            </a:r>
            <a:r>
              <a:rPr lang="en-US" sz="1820" dirty="0">
                <a:latin typeface="Arial" panose="020B0604020202020204" pitchFamily="34" charset="0"/>
                <a:cs typeface="Arial" panose="020B0604020202020204" pitchFamily="34" charset="0"/>
              </a:rPr>
              <a:t>entirely inside the central nervous system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can </a:t>
            </a:r>
            <a:r>
              <a:rPr lang="en-US" sz="1820" dirty="0">
                <a:latin typeface="Arial" panose="020B0604020202020204" pitchFamily="34" charset="0"/>
                <a:cs typeface="Arial" panose="020B0604020202020204" pitchFamily="34" charset="0"/>
              </a:rPr>
              <a:t>have an axon that is more than a </a:t>
            </a:r>
            <a:r>
              <a:rPr lang="en-US" sz="1820" dirty="0" err="1">
                <a:latin typeface="Arial" panose="020B0604020202020204" pitchFamily="34" charset="0"/>
                <a:cs typeface="Arial" panose="020B0604020202020204" pitchFamily="34" charset="0"/>
              </a:rPr>
              <a:t>metre</a:t>
            </a:r>
            <a:r>
              <a:rPr lang="en-US" sz="1820" dirty="0">
                <a:latin typeface="Arial" panose="020B0604020202020204" pitchFamily="34" charset="0"/>
                <a:cs typeface="Arial" panose="020B0604020202020204" pitchFamily="34" charset="0"/>
              </a:rPr>
              <a:t> long</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316416" y="5733256"/>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2295210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177</a:t>
            </a:r>
          </a:p>
        </p:txBody>
      </p:sp>
      <p:sp>
        <p:nvSpPr>
          <p:cNvPr id="7" name="Rectangle 6"/>
          <p:cNvSpPr/>
          <p:nvPr/>
        </p:nvSpPr>
        <p:spPr>
          <a:xfrm>
            <a:off x="179512" y="1124744"/>
            <a:ext cx="8727370" cy="5564600"/>
          </a:xfrm>
          <a:prstGeom prst="rect">
            <a:avLst/>
          </a:prstGeom>
          <a:solidFill>
            <a:srgbClr val="F5FC9A"/>
          </a:solidFill>
          <a:ln w="38100">
            <a:solidFill>
              <a:schemeClr val="accent5">
                <a:lumMod val="50000"/>
              </a:schemeClr>
            </a:solidFill>
          </a:ln>
        </p:spPr>
        <p:txBody>
          <a:bodyPr wrap="square">
            <a:spAutoFit/>
          </a:bodyPr>
          <a:lstStyle/>
          <a:p>
            <a:pPr marL="339725" indent="-339725">
              <a:buClr>
                <a:srgbClr val="C00000"/>
              </a:buClr>
              <a:buSzPct val="100000"/>
              <a:buFont typeface="+mj-lt"/>
              <a:buAutoNum type="arabicPeriod" startAt="5"/>
              <a:tabLst>
                <a:tab pos="3540125" algn="l"/>
                <a:tab pos="4457700" algn="l"/>
                <a:tab pos="6229350" algn="l"/>
              </a:tabLst>
            </a:pPr>
            <a:r>
              <a:rPr lang="en-US" sz="1820" dirty="0" smtClean="0">
                <a:latin typeface="Arial" panose="020B0604020202020204" pitchFamily="34" charset="0"/>
                <a:cs typeface="Arial" panose="020B0604020202020204" pitchFamily="34" charset="0"/>
              </a:rPr>
              <a:t>The </a:t>
            </a:r>
            <a:r>
              <a:rPr lang="en-US" sz="1820" dirty="0">
                <a:latin typeface="Arial" panose="020B0604020202020204" pitchFamily="34" charset="0"/>
                <a:cs typeface="Arial" panose="020B0604020202020204" pitchFamily="34" charset="0"/>
              </a:rPr>
              <a:t>diagram below shows a synapse.</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endParaRPr lang="en-US" sz="1820" dirty="0" smtClean="0">
              <a:latin typeface="Arial" panose="020B0604020202020204" pitchFamily="34" charset="0"/>
              <a:cs typeface="Arial" panose="020B0604020202020204" pitchFamily="34" charset="0"/>
            </a:endParaRPr>
          </a:p>
          <a:p>
            <a:pPr marL="339725" indent="-339725">
              <a:buClr>
                <a:srgbClr val="C00000"/>
              </a:buClr>
              <a:buSzPct val="100000"/>
              <a:buFont typeface="+mj-lt"/>
              <a:buAutoNum type="arabicPeriod" startAt="5"/>
              <a:tabLst>
                <a:tab pos="3540125" algn="l"/>
                <a:tab pos="4457700" algn="l"/>
                <a:tab pos="6229350" algn="l"/>
              </a:tabLst>
            </a:pPr>
            <a:endParaRPr lang="en-US" sz="1820" dirty="0">
              <a:latin typeface="Arial" panose="020B0604020202020204" pitchFamily="34" charset="0"/>
              <a:cs typeface="Arial" panose="020B0604020202020204" pitchFamily="34" charset="0"/>
            </a:endParaRPr>
          </a:p>
          <a:p>
            <a:pPr>
              <a:buClr>
                <a:srgbClr val="C00000"/>
              </a:buClr>
              <a:buSzPct val="100000"/>
              <a:tabLst>
                <a:tab pos="3540125" algn="l"/>
                <a:tab pos="4457700" algn="l"/>
                <a:tab pos="6229350" algn="l"/>
              </a:tabLst>
            </a:pPr>
            <a:r>
              <a:rPr lang="en-US" sz="1820" dirty="0" smtClean="0">
                <a:latin typeface="Arial" panose="020B0604020202020204" pitchFamily="34" charset="0"/>
                <a:cs typeface="Arial" panose="020B0604020202020204" pitchFamily="34" charset="0"/>
              </a:rPr>
              <a:t/>
            </a:r>
            <a:br>
              <a:rPr lang="en-US" sz="182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endParaRPr lang="en-US" sz="182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In </a:t>
            </a:r>
            <a:r>
              <a:rPr lang="en-US" sz="1820" dirty="0">
                <a:latin typeface="Arial" panose="020B0604020202020204" pitchFamily="34" charset="0"/>
                <a:cs typeface="Arial" panose="020B0604020202020204" pitchFamily="34" charset="0"/>
              </a:rPr>
              <a:t>which direction does this synapse allow a nerve impulse to travel? Explain your answer.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1]</a:t>
            </a: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Describe </a:t>
            </a:r>
            <a:r>
              <a:rPr lang="en-US" sz="1820" dirty="0">
                <a:latin typeface="Arial" panose="020B0604020202020204" pitchFamily="34" charset="0"/>
                <a:cs typeface="Arial" panose="020B0604020202020204" pitchFamily="34" charset="0"/>
              </a:rPr>
              <a:t>the roles of the parts labelled A and B in transmitting a nerve impulse from </a:t>
            </a:r>
            <a:r>
              <a:rPr lang="en-US" sz="1820" dirty="0" smtClean="0">
                <a:latin typeface="Arial" panose="020B0604020202020204" pitchFamily="34" charset="0"/>
                <a:cs typeface="Arial" panose="020B0604020202020204" pitchFamily="34" charset="0"/>
              </a:rPr>
              <a:t>one neurone </a:t>
            </a:r>
            <a:r>
              <a:rPr lang="en-US" sz="1820" dirty="0">
                <a:latin typeface="Arial" panose="020B0604020202020204" pitchFamily="34" charset="0"/>
                <a:cs typeface="Arial" panose="020B0604020202020204" pitchFamily="34" charset="0"/>
              </a:rPr>
              <a:t>to the next.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5]</a:t>
            </a: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Suggest </a:t>
            </a:r>
            <a:r>
              <a:rPr lang="en-US" sz="1820" dirty="0">
                <a:latin typeface="Arial" panose="020B0604020202020204" pitchFamily="34" charset="0"/>
                <a:cs typeface="Arial" panose="020B0604020202020204" pitchFamily="34" charset="0"/>
              </a:rPr>
              <a:t>the role of the mitochondria shown in the diagram.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3]</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979712" y="1484784"/>
            <a:ext cx="4536504" cy="3587003"/>
          </a:xfrm>
          <a:prstGeom prst="rect">
            <a:avLst/>
          </a:prstGeom>
        </p:spPr>
      </p:pic>
      <p:sp>
        <p:nvSpPr>
          <p:cNvPr id="9" name="TextBox 8">
            <a:hlinkClick r:id="rId4" action="ppaction://hlinkfile"/>
          </p:cNvPr>
          <p:cNvSpPr txBox="1"/>
          <p:nvPr/>
        </p:nvSpPr>
        <p:spPr>
          <a:xfrm>
            <a:off x="8316416" y="2204864"/>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72745512"/>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177</a:t>
            </a:r>
          </a:p>
        </p:txBody>
      </p:sp>
      <p:sp>
        <p:nvSpPr>
          <p:cNvPr id="7" name="Rectangle 6"/>
          <p:cNvSpPr/>
          <p:nvPr/>
        </p:nvSpPr>
        <p:spPr>
          <a:xfrm>
            <a:off x="179512" y="1124744"/>
            <a:ext cx="8727370" cy="5509200"/>
          </a:xfrm>
          <a:prstGeom prst="rect">
            <a:avLst/>
          </a:prstGeom>
          <a:solidFill>
            <a:srgbClr val="F5FC9A"/>
          </a:solidFill>
          <a:ln w="38100">
            <a:solidFill>
              <a:schemeClr val="accent5">
                <a:lumMod val="50000"/>
              </a:schemeClr>
            </a:solidFill>
          </a:ln>
        </p:spPr>
        <p:txBody>
          <a:bodyPr wrap="square" rIns="3474720">
            <a:spAutoFit/>
          </a:bodyPr>
          <a:lstStyle/>
          <a:p>
            <a:pPr marL="398463" indent="-398463">
              <a:buClr>
                <a:srgbClr val="C00000"/>
              </a:buClr>
              <a:buSzPct val="100000"/>
              <a:buFont typeface="+mj-lt"/>
              <a:buAutoNum type="arabicPeriod" startAt="6"/>
              <a:tabLst>
                <a:tab pos="796925" algn="l"/>
                <a:tab pos="5146675" algn="r"/>
                <a:tab pos="6229350" algn="l"/>
              </a:tabLst>
            </a:pPr>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light sensitive cells in the eye are known as rods and cones. The diagram shows drawings of a rod cell and a cone cell</a:t>
            </a:r>
            <a:r>
              <a:rPr lang="en-US" sz="2200" dirty="0" smtClean="0">
                <a:latin typeface="Arial" panose="020B0604020202020204" pitchFamily="34" charset="0"/>
                <a:cs typeface="Arial" panose="020B0604020202020204" pitchFamily="34" charset="0"/>
              </a:rPr>
              <a:t>.</a:t>
            </a:r>
          </a:p>
          <a:p>
            <a:pPr marL="398463" indent="-398463">
              <a:buClr>
                <a:srgbClr val="C00000"/>
              </a:buClr>
              <a:buSzPct val="100000"/>
              <a:buFont typeface="+mj-lt"/>
              <a:buAutoNum type="alphaLcParenR"/>
              <a:tabLst>
                <a:tab pos="914400" algn="l"/>
                <a:tab pos="5146675" algn="r"/>
                <a:tab pos="6229350" algn="l"/>
              </a:tabLst>
            </a:pPr>
            <a:r>
              <a:rPr lang="en-US" sz="2200" dirty="0" smtClean="0">
                <a:latin typeface="Arial" panose="020B0604020202020204" pitchFamily="34" charset="0"/>
                <a:cs typeface="Arial" panose="020B0604020202020204" pitchFamily="34" charset="0"/>
              </a:rPr>
              <a:t>Name </a:t>
            </a:r>
            <a:r>
              <a:rPr lang="en-US" sz="2200" dirty="0">
                <a:latin typeface="Arial" panose="020B0604020202020204" pitchFamily="34" charset="0"/>
                <a:cs typeface="Arial" panose="020B0604020202020204" pitchFamily="34" charset="0"/>
              </a:rPr>
              <a:t>the structures labelled A to C</a:t>
            </a:r>
            <a:r>
              <a:rPr lang="en-US" sz="2200" dirty="0" smtClean="0">
                <a:latin typeface="Arial" panose="020B0604020202020204" pitchFamily="34" charset="0"/>
                <a:cs typeface="Arial" panose="020B0604020202020204" pitchFamily="34" charset="0"/>
              </a:rPr>
              <a:t>. 		[3]</a:t>
            </a:r>
            <a:endParaRPr lang="en-US" sz="2200" dirty="0">
              <a:latin typeface="Arial" panose="020B0604020202020204" pitchFamily="34" charset="0"/>
              <a:cs typeface="Arial" panose="020B0604020202020204" pitchFamily="34" charset="0"/>
            </a:endParaRPr>
          </a:p>
          <a:p>
            <a:pPr marL="398463" indent="-398463">
              <a:buClr>
                <a:srgbClr val="C00000"/>
              </a:buClr>
              <a:buSzPct val="100000"/>
              <a:buFont typeface="+mj-lt"/>
              <a:buAutoNum type="alphaLcParenR"/>
              <a:tabLst>
                <a:tab pos="738188" algn="l"/>
                <a:tab pos="5146675" algn="r"/>
                <a:tab pos="6229350" algn="l"/>
              </a:tabLst>
            </a:pPr>
            <a:r>
              <a:rPr lang="en-US" sz="2200" b="1" dirty="0" err="1" smtClean="0">
                <a:latin typeface="Arial" panose="020B0604020202020204" pitchFamily="34" charset="0"/>
                <a:cs typeface="Arial" panose="020B0604020202020204" pitchFamily="34" charset="0"/>
              </a:rPr>
              <a:t>i</a:t>
            </a:r>
            <a:r>
              <a:rPr lang="en-US" sz="2200" dirty="0" smtClean="0">
                <a:latin typeface="Arial" panose="020B0604020202020204" pitchFamily="34" charset="0"/>
                <a:cs typeface="Arial" panose="020B0604020202020204" pitchFamily="34" charset="0"/>
              </a:rPr>
              <a:t> 	Name </a:t>
            </a:r>
            <a:r>
              <a:rPr lang="en-US" sz="2200" dirty="0">
                <a:latin typeface="Arial" panose="020B0604020202020204" pitchFamily="34" charset="0"/>
                <a:cs typeface="Arial" panose="020B0604020202020204" pitchFamily="34" charset="0"/>
              </a:rPr>
              <a:t>the tissue in the eye </a:t>
            </a:r>
            <a:r>
              <a:rPr lang="en-US" sz="2200" dirty="0" smtClean="0">
                <a:latin typeface="Arial" panose="020B0604020202020204" pitchFamily="34" charset="0"/>
                <a:cs typeface="Arial" panose="020B0604020202020204" pitchFamily="34" charset="0"/>
              </a:rPr>
              <a:t>	where </a:t>
            </a:r>
            <a:r>
              <a:rPr lang="en-US" sz="2200" dirty="0">
                <a:latin typeface="Arial" panose="020B0604020202020204" pitchFamily="34" charset="0"/>
                <a:cs typeface="Arial" panose="020B0604020202020204" pitchFamily="34" charset="0"/>
              </a:rPr>
              <a:t>rods </a:t>
            </a:r>
            <a:r>
              <a:rPr lang="en-US" sz="2200" dirty="0" smtClean="0">
                <a:latin typeface="Arial" panose="020B0604020202020204" pitchFamily="34" charset="0"/>
                <a:cs typeface="Arial" panose="020B0604020202020204" pitchFamily="34" charset="0"/>
              </a:rPr>
              <a:t>and </a:t>
            </a:r>
            <a:r>
              <a:rPr lang="en-US" sz="2200" dirty="0">
                <a:latin typeface="Arial" panose="020B0604020202020204" pitchFamily="34" charset="0"/>
                <a:cs typeface="Arial" panose="020B0604020202020204" pitchFamily="34" charset="0"/>
              </a:rPr>
              <a:t>cones are </a:t>
            </a:r>
            <a:r>
              <a:rPr lang="en-US" sz="2200" dirty="0" smtClean="0">
                <a:latin typeface="Arial" panose="020B0604020202020204" pitchFamily="34" charset="0"/>
                <a:cs typeface="Arial" panose="020B0604020202020204" pitchFamily="34" charset="0"/>
              </a:rPr>
              <a:t>found	[1]</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ii</a:t>
            </a:r>
            <a:r>
              <a:rPr lang="en-US" sz="2200" dirty="0" smtClean="0">
                <a:latin typeface="Arial" panose="020B0604020202020204" pitchFamily="34" charset="0"/>
                <a:cs typeface="Arial" panose="020B0604020202020204" pitchFamily="34" charset="0"/>
              </a:rPr>
              <a:t> 	Name </a:t>
            </a:r>
            <a:r>
              <a:rPr lang="en-US" sz="2200" dirty="0">
                <a:latin typeface="Arial" panose="020B0604020202020204" pitchFamily="34" charset="0"/>
                <a:cs typeface="Arial" panose="020B0604020202020204" pitchFamily="34" charset="0"/>
              </a:rPr>
              <a:t>the parts of this tissue </a:t>
            </a:r>
            <a:r>
              <a:rPr lang="en-US" sz="2200" dirty="0" smtClean="0">
                <a:latin typeface="Arial" panose="020B0604020202020204" pitchFamily="34" charset="0"/>
                <a:cs typeface="Arial" panose="020B0604020202020204" pitchFamily="34" charset="0"/>
              </a:rPr>
              <a:t>	where 	there </a:t>
            </a:r>
            <a:r>
              <a:rPr lang="en-US" sz="2200" dirty="0">
                <a:latin typeface="Arial" panose="020B0604020202020204" pitchFamily="34" charset="0"/>
                <a:cs typeface="Arial" panose="020B0604020202020204" pitchFamily="34" charset="0"/>
              </a:rPr>
              <a:t>are </a:t>
            </a:r>
            <a:r>
              <a:rPr lang="en-US" sz="2200" dirty="0" smtClean="0">
                <a:latin typeface="Arial" panose="020B0604020202020204" pitchFamily="34" charset="0"/>
                <a:cs typeface="Arial" panose="020B0604020202020204" pitchFamily="34" charset="0"/>
              </a:rPr>
              <a:t>	[1]</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cones </a:t>
            </a:r>
            <a:r>
              <a:rPr lang="en-US" sz="2200" dirty="0">
                <a:latin typeface="Arial" panose="020B0604020202020204" pitchFamily="34" charset="0"/>
                <a:cs typeface="Arial" panose="020B0604020202020204" pitchFamily="34" charset="0"/>
              </a:rPr>
              <a:t>but no </a:t>
            </a:r>
            <a:r>
              <a:rPr lang="en-US" sz="2200" dirty="0" smtClean="0">
                <a:latin typeface="Arial" panose="020B0604020202020204" pitchFamily="34" charset="0"/>
                <a:cs typeface="Arial" panose="020B0604020202020204" pitchFamily="34" charset="0"/>
              </a:rPr>
              <a:t>rods 	</a:t>
            </a:r>
            <a:r>
              <a:rPr lang="en-US" sz="2200" dirty="0">
                <a:latin typeface="Arial" panose="020B0604020202020204" pitchFamily="34" charset="0"/>
                <a:cs typeface="Arial" panose="020B0604020202020204" pitchFamily="34" charset="0"/>
              </a:rPr>
              <a:t> [1]</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no </a:t>
            </a:r>
            <a:r>
              <a:rPr lang="en-US" sz="2200" dirty="0">
                <a:latin typeface="Arial" panose="020B0604020202020204" pitchFamily="34" charset="0"/>
                <a:cs typeface="Arial" panose="020B0604020202020204" pitchFamily="34" charset="0"/>
              </a:rPr>
              <a:t>cones </a:t>
            </a:r>
            <a:r>
              <a:rPr lang="en-US" sz="2200" dirty="0" smtClean="0">
                <a:latin typeface="Arial" panose="020B0604020202020204" pitchFamily="34" charset="0"/>
                <a:cs typeface="Arial" panose="020B0604020202020204" pitchFamily="34" charset="0"/>
              </a:rPr>
              <a:t>or rods	</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p>
            <a:pPr marL="398463" indent="-398463">
              <a:buClr>
                <a:srgbClr val="C00000"/>
              </a:buClr>
              <a:buSzPct val="100000"/>
              <a:buFont typeface="+mj-lt"/>
              <a:buAutoNum type="alphaLcParenR"/>
              <a:tabLst>
                <a:tab pos="914400" algn="l"/>
                <a:tab pos="6229350" algn="l"/>
              </a:tabLst>
            </a:pPr>
            <a:r>
              <a:rPr lang="en-US" sz="2200" dirty="0" smtClean="0">
                <a:latin typeface="Arial" panose="020B0604020202020204" pitchFamily="34" charset="0"/>
                <a:cs typeface="Arial" panose="020B0604020202020204" pitchFamily="34" charset="0"/>
              </a:rPr>
              <a:t>Describe </a:t>
            </a:r>
            <a:r>
              <a:rPr lang="en-US" sz="2200" dirty="0">
                <a:latin typeface="Arial" panose="020B0604020202020204" pitchFamily="34" charset="0"/>
                <a:cs typeface="Arial" panose="020B0604020202020204" pitchFamily="34" charset="0"/>
              </a:rPr>
              <a:t>how rods and cones </a:t>
            </a:r>
            <a:r>
              <a:rPr lang="en-US" sz="2200" dirty="0" smtClean="0">
                <a:latin typeface="Arial" panose="020B0604020202020204" pitchFamily="34" charset="0"/>
                <a:cs typeface="Arial" panose="020B0604020202020204" pitchFamily="34" charset="0"/>
              </a:rPr>
              <a:t>function.                                           [4]</a:t>
            </a:r>
            <a:br>
              <a:rPr lang="en-US" sz="2200" dirty="0" smtClean="0">
                <a:latin typeface="Arial" panose="020B0604020202020204" pitchFamily="34" charset="0"/>
                <a:cs typeface="Arial" panose="020B0604020202020204" pitchFamily="34" charset="0"/>
              </a:rPr>
            </a:br>
            <a:r>
              <a:rPr lang="en-US" sz="2200" i="1" dirty="0" smtClean="0">
                <a:latin typeface="Arial" panose="020B0604020202020204" pitchFamily="34" charset="0"/>
                <a:cs typeface="Arial" panose="020B0604020202020204" pitchFamily="34" charset="0"/>
              </a:rPr>
              <a:t>Cambridge IGCSE </a:t>
            </a:r>
            <a:r>
              <a:rPr lang="en-US" sz="2200" i="1" dirty="0">
                <a:latin typeface="Arial" panose="020B0604020202020204" pitchFamily="34" charset="0"/>
                <a:cs typeface="Arial" panose="020B0604020202020204" pitchFamily="34" charset="0"/>
              </a:rPr>
              <a:t>Biology 0610/33, Question 2, May/June 2012</a:t>
            </a:r>
            <a:r>
              <a:rPr lang="en-US" sz="2200" i="1" dirty="0" smtClean="0">
                <a:latin typeface="Arial" panose="020B0604020202020204" pitchFamily="34" charset="0"/>
                <a:cs typeface="Arial" panose="020B0604020202020204" pitchFamily="34" charset="0"/>
              </a:rPr>
              <a:t>]</a:t>
            </a:r>
            <a:endParaRPr lang="en-US" sz="2200" i="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580112" y="1196752"/>
            <a:ext cx="3235465" cy="4824536"/>
          </a:xfrm>
          <a:prstGeom prst="rect">
            <a:avLst/>
          </a:prstGeom>
        </p:spPr>
      </p:pic>
      <p:sp>
        <p:nvSpPr>
          <p:cNvPr id="9" name="TextBox 8">
            <a:hlinkClick r:id="rId4" action="ppaction://hlinkfile"/>
          </p:cNvPr>
          <p:cNvSpPr txBox="1"/>
          <p:nvPr/>
        </p:nvSpPr>
        <p:spPr>
          <a:xfrm>
            <a:off x="8316416" y="2348880"/>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9629861"/>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13.1 </a:t>
            </a:r>
            <a:r>
              <a:rPr lang="en-US" sz="3200" dirty="0" smtClean="0"/>
              <a:t>- Caffeine </a:t>
            </a:r>
            <a:r>
              <a:rPr lang="en-US" sz="3200" dirty="0"/>
              <a:t>and reaction time</a:t>
            </a:r>
            <a:endParaRPr lang="en-GB" sz="32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dirty="0"/>
              <a:t>Reaction time is the time between receiving a stimulus and responding to it. Plan an experiment to test this hypothesis</a:t>
            </a:r>
            <a:r>
              <a:rPr lang="en-US" dirty="0" smtClean="0"/>
              <a:t>:</a:t>
            </a:r>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dirty="0" smtClean="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br>
              <a:rPr lang="en-US" dirty="0" smtClean="0"/>
            </a:br>
            <a:r>
              <a:rPr lang="en-US" dirty="0" smtClean="0"/>
              <a:t>_________________________________________________________________</a:t>
            </a:r>
            <a:br>
              <a:rPr lang="en-US" dirty="0" smtClean="0"/>
            </a:br>
            <a:r>
              <a:rPr lang="en-US" dirty="0" smtClean="0"/>
              <a:t>_______________________________________________________________</a:t>
            </a:r>
            <a:endParaRPr lang="en-US"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84</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200329"/>
          </a:xfrm>
          <a:prstGeom prst="rect">
            <a:avLst/>
          </a:prstGeom>
          <a:solidFill>
            <a:srgbClr val="C1D6FF"/>
          </a:solidFill>
          <a:ln w="28575">
            <a:solidFill>
              <a:srgbClr val="002060"/>
            </a:solidFill>
          </a:ln>
        </p:spPr>
        <p:txBody>
          <a:bodyPr wrap="square">
            <a:spAutoFit/>
          </a:bodyPr>
          <a:lstStyle/>
          <a:p>
            <a:r>
              <a:rPr lang="en-US" dirty="0"/>
              <a:t>You should be getting quite confident at planning experiments by now, so there are no reminders here about all the different things you need to include (A03.2). You’ll find it quite tricky to control variables in this one.</a:t>
            </a:r>
          </a:p>
          <a:p>
            <a:r>
              <a:rPr lang="en-US" dirty="0"/>
              <a:t>You may be able to try out your experiment when you’ve planned it.</a:t>
            </a:r>
          </a:p>
        </p:txBody>
      </p:sp>
      <p:sp>
        <p:nvSpPr>
          <p:cNvPr id="8" name="Rectangle 7"/>
          <p:cNvSpPr/>
          <p:nvPr/>
        </p:nvSpPr>
        <p:spPr>
          <a:xfrm>
            <a:off x="596119" y="3212976"/>
            <a:ext cx="7879754" cy="640080"/>
          </a:xfrm>
          <a:prstGeom prst="rect">
            <a:avLst/>
          </a:prstGeom>
          <a:solidFill>
            <a:srgbClr val="F5FC9A"/>
          </a:solidFill>
          <a:ln w="28575">
            <a:solidFill>
              <a:srgbClr val="002060"/>
            </a:solidFill>
          </a:ln>
        </p:spPr>
        <p:txBody>
          <a:bodyPr wrap="square" anchor="ctr" anchorCtr="1">
            <a:spAutoFit/>
          </a:bodyPr>
          <a:lstStyle/>
          <a:p>
            <a:pPr algn="ctr"/>
            <a:r>
              <a:rPr lang="en-US" sz="2000" b="1" dirty="0"/>
              <a:t>Consuming drinks containing caffeine decreases reaction time.</a:t>
            </a: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sz="2000" dirty="0"/>
              <a:t>The diagram shows an eye focused on a distant object</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400" dirty="0" smtClean="0"/>
              <a:t/>
            </a:r>
            <a:br>
              <a:rPr lang="en-US" sz="24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477328"/>
          </a:xfrm>
          <a:prstGeom prst="rect">
            <a:avLst/>
          </a:prstGeom>
          <a:solidFill>
            <a:srgbClr val="C1D6FF"/>
          </a:solidFill>
          <a:ln w="28575">
            <a:solidFill>
              <a:srgbClr val="002060"/>
            </a:solidFill>
          </a:ln>
        </p:spPr>
        <p:txBody>
          <a:bodyPr wrap="square">
            <a:spAutoFit/>
          </a:bodyPr>
          <a:lstStyle/>
          <a:p>
            <a:r>
              <a:rPr lang="en-US" dirty="0"/>
              <a:t>Doing this exercise - preferably without looking anything up - will be a good test of how well you understand how the eye changes in order to focus on objects at different distances, which is called accommodation. Use a ruler to draw the light rays on your diagram, and take great care to show clearly where they change direction and where they are brought to a focus</a:t>
            </a:r>
            <a:r>
              <a:rPr lang="en-US" dirty="0" smtClean="0"/>
              <a:t>.</a:t>
            </a:r>
            <a:endParaRPr lang="en-US" dirty="0"/>
          </a:p>
        </p:txBody>
      </p:sp>
      <p:pic>
        <p:nvPicPr>
          <p:cNvPr id="50178" name="Picture 2" descr="Image result for diagram below to show the eye when it is focused on a nearby object. Add labels to match those on the first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9552" y="3140968"/>
            <a:ext cx="8162950"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827806"/>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685800" indent="-685800">
              <a:buClr>
                <a:srgbClr val="C00000"/>
              </a:buClr>
              <a:buFont typeface="+mj-lt"/>
              <a:buAutoNum type="alphaLcParenR"/>
              <a:tabLst>
                <a:tab pos="809625" algn="l"/>
                <a:tab pos="1073150" algn="l"/>
                <a:tab pos="8435975" algn="r"/>
              </a:tabLst>
            </a:pPr>
            <a:r>
              <a:rPr lang="en-US" sz="2800" dirty="0" smtClean="0"/>
              <a:t>Complete </a:t>
            </a:r>
            <a:r>
              <a:rPr lang="en-US" sz="2800" dirty="0"/>
              <a:t>the diagram below to show the eye when it is focused on a nearby object. Add labels to match those on the first diagram.</a:t>
            </a:r>
          </a:p>
          <a:p>
            <a:pPr marL="685800" indent="-685800">
              <a:buClr>
                <a:srgbClr val="C00000"/>
              </a:buClr>
              <a:tabLst>
                <a:tab pos="809625" algn="l"/>
                <a:tab pos="1073150" algn="l"/>
                <a:tab pos="8435975" algn="r"/>
              </a:tabLst>
            </a:pP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12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1786090" y="2564904"/>
            <a:ext cx="5763154" cy="3898187"/>
          </a:xfrm>
          <a:prstGeom prst="rect">
            <a:avLst/>
          </a:prstGeom>
        </p:spPr>
      </p:pic>
    </p:spTree>
    <p:extLst>
      <p:ext uri="{BB962C8B-B14F-4D97-AF65-F5344CB8AC3E}">
        <p14:creationId xmlns:p14="http://schemas.microsoft.com/office/powerpoint/2010/main" val="3489385295"/>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71500" indent="-571500">
              <a:buClr>
                <a:srgbClr val="C00000"/>
              </a:buClr>
              <a:buFont typeface="+mj-lt"/>
              <a:buAutoNum type="alphaLcParenR" startAt="2"/>
              <a:tabLst>
                <a:tab pos="3543300" algn="l"/>
                <a:tab pos="4686300" algn="l"/>
                <a:tab pos="8435975" algn="r"/>
              </a:tabLst>
            </a:pPr>
            <a:r>
              <a:rPr lang="en-US" sz="3000" dirty="0" smtClean="0"/>
              <a:t>Describe </a:t>
            </a:r>
            <a:r>
              <a:rPr lang="en-US" sz="3000" dirty="0"/>
              <a:t>how the changes that you have shown are brought about. Use these words in your </a:t>
            </a:r>
            <a:r>
              <a:rPr lang="en-US" sz="3000" dirty="0" smtClean="0"/>
              <a:t>description:</a:t>
            </a:r>
            <a:br>
              <a:rPr lang="en-US" sz="3000" dirty="0" smtClean="0"/>
            </a:br>
            <a:r>
              <a:rPr lang="en-US" sz="3000" b="1" dirty="0" smtClean="0"/>
              <a:t>ciliary </a:t>
            </a:r>
            <a:r>
              <a:rPr lang="en-US" sz="3000" b="1" dirty="0"/>
              <a:t>muscles </a:t>
            </a:r>
            <a:r>
              <a:rPr lang="en-US" sz="3000" b="1" dirty="0" smtClean="0"/>
              <a:t>	lens 	</a:t>
            </a:r>
            <a:br>
              <a:rPr lang="en-US" sz="3000" b="1" dirty="0" smtClean="0"/>
            </a:br>
            <a:r>
              <a:rPr lang="en-US" sz="3000" b="1" dirty="0" smtClean="0"/>
              <a:t>suspensory </a:t>
            </a:r>
            <a:r>
              <a:rPr lang="en-US" sz="3000" b="1" dirty="0"/>
              <a:t>ligaments</a:t>
            </a:r>
          </a:p>
          <a:p>
            <a:pPr marL="571500" indent="-571500">
              <a:buClr>
                <a:srgbClr val="C00000"/>
              </a:buClr>
              <a:buFont typeface="+mj-lt"/>
              <a:buAutoNum type="alphaLcParenR" startAt="2"/>
              <a:tabLst>
                <a:tab pos="809625" algn="l"/>
                <a:tab pos="1073150" algn="l"/>
                <a:tab pos="8435975" algn="r"/>
              </a:tabLst>
            </a:pPr>
            <a:r>
              <a:rPr lang="en-US" sz="3000" dirty="0" smtClean="0"/>
              <a:t>Accommodation </a:t>
            </a:r>
            <a:r>
              <a:rPr lang="en-US" sz="3000" dirty="0"/>
              <a:t>in the eye is a reflex action, </a:t>
            </a:r>
            <a:r>
              <a:rPr lang="en-US" sz="3000" dirty="0" smtClean="0"/>
              <a:t/>
            </a:r>
            <a:br>
              <a:rPr lang="en-US" sz="3000" dirty="0" smtClean="0"/>
            </a:br>
            <a:r>
              <a:rPr lang="en-US" sz="3000" dirty="0" err="1" smtClean="0"/>
              <a:t>i</a:t>
            </a:r>
            <a:r>
              <a:rPr lang="en-US" sz="3000" dirty="0" smtClean="0"/>
              <a:t> </a:t>
            </a:r>
            <a:r>
              <a:rPr lang="en-US" sz="3000" dirty="0"/>
              <a:t>Explain what is meant by a reflex </a:t>
            </a:r>
            <a:r>
              <a:rPr lang="en-US" sz="3000" dirty="0" smtClean="0"/>
              <a:t>action.</a:t>
            </a:r>
            <a:br>
              <a:rPr lang="en-US" sz="3000" dirty="0" smtClean="0"/>
            </a:br>
            <a:r>
              <a:rPr lang="en-US" sz="3000" dirty="0" smtClean="0"/>
              <a:t>ii </a:t>
            </a:r>
            <a:r>
              <a:rPr lang="en-US" sz="3000" dirty="0"/>
              <a:t>Suggest what could be the stimulus that brings about this reflex action.</a:t>
            </a:r>
          </a:p>
          <a:p>
            <a:pPr marL="571500" indent="-571500">
              <a:buClr>
                <a:srgbClr val="C00000"/>
              </a:buClr>
              <a:buFont typeface="+mj-lt"/>
              <a:buAutoNum type="alphaLcParenR" startAt="2"/>
              <a:tabLst>
                <a:tab pos="809625" algn="l"/>
                <a:tab pos="1073150" algn="l"/>
                <a:tab pos="8435975" algn="r"/>
              </a:tabLst>
            </a:pPr>
            <a:r>
              <a:rPr lang="en-US" sz="3000" dirty="0"/>
              <a:t>As people get older, their lenses become less able to change shape. Suggest how this may affect their vision</a:t>
            </a:r>
            <a:r>
              <a:rPr lang="en-US" sz="3000" dirty="0" smtClean="0"/>
              <a:t>.</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402796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3749040">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r>
              <a:rPr lang="en-US" sz="2700" dirty="0"/>
              <a:t>A plant growing in a pot was placed on its side, in conditions of uniform light. The diagram shows the appearance of the plant after three days</a:t>
            </a:r>
            <a:r>
              <a:rPr lang="en-US" sz="2700" dirty="0" smtClean="0"/>
              <a:t>.</a:t>
            </a:r>
          </a:p>
          <a:p>
            <a:pPr marL="457200" indent="-457200">
              <a:buClr>
                <a:srgbClr val="C00000"/>
              </a:buClr>
              <a:buFont typeface="+mj-lt"/>
              <a:buAutoNum type="alphaLcParenR"/>
              <a:tabLst>
                <a:tab pos="809625" algn="l"/>
                <a:tab pos="1073150" algn="l"/>
                <a:tab pos="8435975" algn="r"/>
              </a:tabLst>
            </a:pPr>
            <a:r>
              <a:rPr lang="en-US" sz="2700" dirty="0" smtClean="0"/>
              <a:t>This </a:t>
            </a:r>
            <a:r>
              <a:rPr lang="en-US" sz="2700" dirty="0"/>
              <a:t>response is known as negative gravitropism. Explain what is meant by the term negative gravitropism.</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323439"/>
          </a:xfrm>
          <a:prstGeom prst="rect">
            <a:avLst/>
          </a:prstGeom>
          <a:solidFill>
            <a:srgbClr val="C1D6FF"/>
          </a:solidFill>
          <a:ln w="28575">
            <a:solidFill>
              <a:srgbClr val="002060"/>
            </a:solidFill>
          </a:ln>
        </p:spPr>
        <p:txBody>
          <a:bodyPr wrap="square">
            <a:spAutoFit/>
          </a:bodyPr>
          <a:lstStyle/>
          <a:p>
            <a:r>
              <a:rPr lang="en-US" sz="2000" dirty="0"/>
              <a:t>For the line graphs in this exercise, you are asked to draw best-fit lines. Your lines should be smooth, </a:t>
            </a:r>
            <a:r>
              <a:rPr lang="en-US" sz="2000" dirty="0" smtClean="0"/>
              <a:t>and should </a:t>
            </a:r>
            <a:r>
              <a:rPr lang="en-US" sz="2000" dirty="0"/>
              <a:t>have roughly the same number of points above them as below them. Start both lines exactly at </a:t>
            </a:r>
            <a:r>
              <a:rPr lang="en-US" sz="2000" dirty="0" smtClean="0"/>
              <a:t>0,0, but </a:t>
            </a:r>
            <a:r>
              <a:rPr lang="en-US" sz="2000" dirty="0"/>
              <a:t>they do not necessarily have to go exactly through the final point.</a:t>
            </a: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220072" y="2564527"/>
            <a:ext cx="3600400" cy="2995331"/>
          </a:xfrm>
          <a:prstGeom prst="rect">
            <a:avLst/>
          </a:prstGeom>
        </p:spPr>
      </p:pic>
    </p:spTree>
    <p:extLst>
      <p:ext uri="{BB962C8B-B14F-4D97-AF65-F5344CB8AC3E}">
        <p14:creationId xmlns:p14="http://schemas.microsoft.com/office/powerpoint/2010/main" val="885759971"/>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37070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39738" indent="-439738">
              <a:buClr>
                <a:srgbClr val="C00000"/>
              </a:buClr>
              <a:buFont typeface="+mj-lt"/>
              <a:buAutoNum type="alphaLcParenR" startAt="2"/>
              <a:tabLst>
                <a:tab pos="809625" algn="l"/>
                <a:tab pos="1073150" algn="l"/>
                <a:tab pos="8435975" algn="r"/>
              </a:tabLst>
            </a:pPr>
            <a:r>
              <a:rPr lang="en-US" sz="2000" dirty="0" smtClean="0"/>
              <a:t>A </a:t>
            </a:r>
            <a:r>
              <a:rPr lang="en-US" sz="2000" dirty="0"/>
              <a:t>scientist measured the concentration of auxin in the upper and lower surfaces of the plant shoot. She also measured the percentage increase in length of the upper and lower surface of the plant shoot over a period of one </a:t>
            </a:r>
            <a:r>
              <a:rPr lang="en-US" sz="2000" dirty="0" smtClean="0"/>
              <a:t>hour.</a:t>
            </a:r>
            <a:br>
              <a:rPr lang="en-US" sz="2000" dirty="0" smtClean="0"/>
            </a:br>
            <a:r>
              <a:rPr lang="en-US" sz="2000" dirty="0" smtClean="0"/>
              <a:t>The </a:t>
            </a:r>
            <a:r>
              <a:rPr lang="en-US" sz="2000" dirty="0"/>
              <a:t>tables show her results</a:t>
            </a:r>
            <a:r>
              <a:rPr lang="en-US" sz="2000" dirty="0" smtClean="0"/>
              <a:t>.</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sz="27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307226837"/>
              </p:ext>
            </p:extLst>
          </p:nvPr>
        </p:nvGraphicFramePr>
        <p:xfrm>
          <a:off x="299865" y="2852936"/>
          <a:ext cx="4056111" cy="1554480"/>
        </p:xfrm>
        <a:graphic>
          <a:graphicData uri="http://schemas.openxmlformats.org/drawingml/2006/table">
            <a:tbl>
              <a:tblPr firstRow="1" bandRow="1">
                <a:tableStyleId>{5C22544A-7EE6-4342-B048-85BDC9FD1C3A}</a:tableStyleId>
              </a:tblPr>
              <a:tblGrid>
                <a:gridCol w="1830864"/>
                <a:gridCol w="1043084"/>
                <a:gridCol w="1182163"/>
              </a:tblGrid>
              <a:tr h="403245">
                <a:tc>
                  <a:txBody>
                    <a:bodyPr/>
                    <a:lstStyle/>
                    <a:p>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Upper Surface</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Lower Surface</a:t>
                      </a:r>
                      <a:endParaRPr lang="en-US" dirty="0">
                        <a:latin typeface="Arial" panose="020B0604020202020204" pitchFamily="34" charset="0"/>
                        <a:cs typeface="Arial" panose="020B0604020202020204" pitchFamily="34" charset="0"/>
                      </a:endParaRPr>
                    </a:p>
                  </a:txBody>
                  <a:tcPr/>
                </a:tc>
              </a:tr>
              <a:tr h="748883">
                <a:tc>
                  <a:txBody>
                    <a:bodyPr/>
                    <a:lstStyle/>
                    <a:p>
                      <a:r>
                        <a:rPr lang="en-US" dirty="0" smtClean="0">
                          <a:latin typeface="Arial" panose="020B0604020202020204" pitchFamily="34" charset="0"/>
                          <a:cs typeface="Arial" panose="020B0604020202020204" pitchFamily="34" charset="0"/>
                        </a:rPr>
                        <a:t>Concentration of auxin /arbitrary units</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1.4</a:t>
                      </a:r>
                      <a:endParaRPr lang="en-US" dirty="0">
                        <a:latin typeface="Arial" panose="020B0604020202020204" pitchFamily="34" charset="0"/>
                        <a:cs typeface="Arial" panose="020B0604020202020204" pitchFamily="34" charset="0"/>
                      </a:endParaRP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573822332"/>
              </p:ext>
            </p:extLst>
          </p:nvPr>
        </p:nvGraphicFramePr>
        <p:xfrm>
          <a:off x="4476329" y="2852937"/>
          <a:ext cx="4272135" cy="3474720"/>
        </p:xfrm>
        <a:graphic>
          <a:graphicData uri="http://schemas.openxmlformats.org/drawingml/2006/table">
            <a:tbl>
              <a:tblPr firstRow="1" bandRow="1">
                <a:tableStyleId>{5C22544A-7EE6-4342-B048-85BDC9FD1C3A}</a:tableStyleId>
              </a:tblPr>
              <a:tblGrid>
                <a:gridCol w="1812970"/>
                <a:gridCol w="1117802"/>
                <a:gridCol w="1341363"/>
              </a:tblGrid>
              <a:tr h="406134">
                <a:tc rowSpan="2">
                  <a:txBody>
                    <a:bodyPr/>
                    <a:lstStyle/>
                    <a:p>
                      <a:pPr algn="ctr"/>
                      <a:r>
                        <a:rPr lang="en-US" dirty="0" smtClean="0">
                          <a:latin typeface="Arial" panose="020B0604020202020204" pitchFamily="34" charset="0"/>
                          <a:cs typeface="Arial" panose="020B0604020202020204" pitchFamily="34" charset="0"/>
                        </a:rPr>
                        <a:t>Time/minutes</a:t>
                      </a:r>
                      <a:endParaRPr lang="en-US" dirty="0">
                        <a:latin typeface="Arial" panose="020B0604020202020204" pitchFamily="34" charset="0"/>
                        <a:cs typeface="Arial" panose="020B0604020202020204" pitchFamily="34" charset="0"/>
                      </a:endParaRPr>
                    </a:p>
                  </a:txBody>
                  <a:tcPr/>
                </a:tc>
                <a:tc gridSpan="2">
                  <a:txBody>
                    <a:bodyPr/>
                    <a:lstStyle/>
                    <a:p>
                      <a:pPr algn="ctr"/>
                      <a:r>
                        <a:rPr lang="en-US" dirty="0" smtClean="0"/>
                        <a:t>Percentage increase in length</a:t>
                      </a:r>
                      <a:endParaRPr lang="en-US" dirty="0"/>
                    </a:p>
                  </a:txBody>
                  <a:tcPr/>
                </a:tc>
                <a:tc hMerge="1">
                  <a:txBody>
                    <a:bodyPr/>
                    <a:lstStyle/>
                    <a:p>
                      <a:endParaRPr lang="en-US" dirty="0"/>
                    </a:p>
                  </a:txBody>
                  <a:tcPr/>
                </a:tc>
              </a:tr>
              <a:tr h="435313">
                <a:tc vMerge="1">
                  <a:txBody>
                    <a:bodyPr/>
                    <a:lstStyle/>
                    <a:p>
                      <a:endParaRPr lang="en-US"/>
                    </a:p>
                  </a:txBody>
                  <a:tcPr/>
                </a:tc>
                <a:tc>
                  <a:txBody>
                    <a:bodyPr/>
                    <a:lstStyle/>
                    <a:p>
                      <a:pPr algn="ctr"/>
                      <a:r>
                        <a:rPr lang="en-US" dirty="0" smtClean="0">
                          <a:latin typeface="Arial" panose="020B0604020202020204" pitchFamily="34" charset="0"/>
                          <a:cs typeface="Arial" panose="020B0604020202020204" pitchFamily="34" charset="0"/>
                        </a:rPr>
                        <a:t>Upper Surface</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Lower Surface</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0.9</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1.1</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1.1</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2.2</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30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1.6</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3.8</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40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5.3</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50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2.3</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6.0</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60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2.8</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7.6</a:t>
                      </a:r>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37540283"/>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00050" indent="-400050">
              <a:buClr>
                <a:srgbClr val="C00000"/>
              </a:buClr>
              <a:buFont typeface="+mj-lt"/>
              <a:buAutoNum type="romanLcPeriod"/>
              <a:tabLst>
                <a:tab pos="809625" algn="l"/>
                <a:tab pos="1073150" algn="l"/>
                <a:tab pos="8435975" algn="r"/>
              </a:tabLst>
            </a:pPr>
            <a:r>
              <a:rPr lang="en-US" sz="2000" dirty="0" smtClean="0"/>
              <a:t>On </a:t>
            </a:r>
            <a:r>
              <a:rPr lang="en-US" sz="2000" dirty="0"/>
              <a:t>the grid, draw line graphs to show the results in the second table (the one showing percentage increase in length). Draw both lines on the same set of axes. Draw best-fit lines for each set of results.</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marL="400050" indent="-400050">
              <a:buClr>
                <a:srgbClr val="C00000"/>
              </a:buClr>
              <a:buFont typeface="+mj-lt"/>
              <a:buAutoNum type="romanLcPeriod"/>
              <a:tabLst>
                <a:tab pos="809625" algn="l"/>
                <a:tab pos="1073150" algn="l"/>
                <a:tab pos="8435975" algn="r"/>
              </a:tabLst>
            </a:pPr>
            <a:r>
              <a:rPr lang="en-US" sz="2000" dirty="0"/>
              <a:t>Use the results in both tables to explain what made the plant shoot </a:t>
            </a:r>
            <a:r>
              <a:rPr lang="en-US" sz="2000" dirty="0" smtClean="0"/>
              <a:t/>
            </a:r>
            <a:br>
              <a:rPr lang="en-US" sz="2000" dirty="0" smtClean="0"/>
            </a:br>
            <a:r>
              <a:rPr lang="en-US" sz="2000" dirty="0" smtClean="0"/>
              <a:t>grow </a:t>
            </a:r>
            <a:r>
              <a:rPr lang="en-US" sz="2000" dirty="0"/>
              <a:t>upwards after the pot was turned onto its side.</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pic>
        <p:nvPicPr>
          <p:cNvPr id="56322"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132856"/>
            <a:ext cx="4464496" cy="3821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23160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755422"/>
          </a:xfrm>
          <a:prstGeom prst="rect">
            <a:avLst/>
          </a:prstGeom>
        </p:spPr>
        <p:txBody>
          <a:bodyPr wrap="square">
            <a:spAutoFit/>
          </a:bodyPr>
          <a:lstStyle/>
          <a:p>
            <a:pPr>
              <a:buClr>
                <a:srgbClr val="0070C0"/>
              </a:buClr>
              <a:buSzPct val="80000"/>
            </a:pPr>
            <a:r>
              <a:rPr lang="en-US" sz="1570" b="1" dirty="0" smtClean="0"/>
              <a:t>13.1 Nervous control in humans</a:t>
            </a:r>
          </a:p>
          <a:p>
            <a:pPr>
              <a:buClr>
                <a:srgbClr val="0070C0"/>
              </a:buClr>
              <a:buSzPct val="80000"/>
            </a:pPr>
            <a:r>
              <a:rPr lang="en-US" sz="1570" b="1" dirty="0" smtClean="0"/>
              <a:t>Core</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nerve impulse as an </a:t>
            </a:r>
            <a:r>
              <a:rPr lang="en-US" sz="1570" dirty="0" smtClean="0"/>
              <a:t>electrical signal </a:t>
            </a:r>
            <a:r>
              <a:rPr lang="en-US" sz="1570" dirty="0"/>
              <a:t>that passes along nerve cells </a:t>
            </a:r>
            <a:r>
              <a:rPr lang="en-US" sz="1570" dirty="0" smtClean="0"/>
              <a:t>called neurones</a:t>
            </a:r>
            <a:endParaRPr lang="en-US" sz="1570" dirty="0"/>
          </a:p>
          <a:p>
            <a:pPr marL="282575" indent="-282575">
              <a:buClr>
                <a:srgbClr val="0070C0"/>
              </a:buClr>
              <a:buSzPct val="80000"/>
              <a:buFont typeface="Wingdings 3" panose="05040102010807070707" pitchFamily="18" charset="2"/>
              <a:buChar char=""/>
            </a:pPr>
            <a:r>
              <a:rPr lang="en-US" sz="1570" dirty="0" smtClean="0"/>
              <a:t>Describe </a:t>
            </a:r>
            <a:r>
              <a:rPr lang="en-US" sz="1570" dirty="0"/>
              <a:t>the human nervous system in </a:t>
            </a:r>
            <a:r>
              <a:rPr lang="en-US" sz="1570" dirty="0" smtClean="0"/>
              <a:t>terms of</a:t>
            </a:r>
            <a:r>
              <a:rPr lang="en-US" sz="1570" dirty="0"/>
              <a:t>:</a:t>
            </a:r>
          </a:p>
          <a:p>
            <a:pPr marL="631825" indent="-239713">
              <a:buClr>
                <a:srgbClr val="0070C0"/>
              </a:buClr>
              <a:buSzPct val="80000"/>
              <a:buFont typeface="Wingdings" panose="05000000000000000000" pitchFamily="2" charset="2"/>
              <a:buChar char="§"/>
            </a:pPr>
            <a:r>
              <a:rPr lang="en-US" sz="1570" dirty="0" smtClean="0"/>
              <a:t>the </a:t>
            </a:r>
            <a:r>
              <a:rPr lang="en-US" sz="1570" dirty="0"/>
              <a:t>central nervous system consisting </a:t>
            </a:r>
            <a:r>
              <a:rPr lang="en-US" sz="1570" dirty="0" smtClean="0"/>
              <a:t>of brain </a:t>
            </a:r>
            <a:r>
              <a:rPr lang="en-US" sz="1570" dirty="0"/>
              <a:t>and spinal cord</a:t>
            </a:r>
          </a:p>
          <a:p>
            <a:pPr marL="631825" indent="-239713">
              <a:buClr>
                <a:srgbClr val="0070C0"/>
              </a:buClr>
              <a:buSzPct val="80000"/>
              <a:buFont typeface="Wingdings" panose="05000000000000000000" pitchFamily="2" charset="2"/>
              <a:buChar char="§"/>
            </a:pPr>
            <a:r>
              <a:rPr lang="en-US" sz="1570" dirty="0" smtClean="0"/>
              <a:t>the </a:t>
            </a:r>
            <a:r>
              <a:rPr lang="en-US" sz="1570" dirty="0"/>
              <a:t>peripheral nervous system</a:t>
            </a:r>
          </a:p>
          <a:p>
            <a:pPr marL="631825" indent="-239713">
              <a:buClr>
                <a:srgbClr val="0070C0"/>
              </a:buClr>
              <a:buSzPct val="80000"/>
              <a:buFont typeface="Wingdings" panose="05000000000000000000" pitchFamily="2" charset="2"/>
              <a:buChar char="§"/>
            </a:pPr>
            <a:r>
              <a:rPr lang="en-US" sz="1570" dirty="0" smtClean="0"/>
              <a:t>coordination </a:t>
            </a:r>
            <a:r>
              <a:rPr lang="en-US" sz="1570" dirty="0"/>
              <a:t>and regulation of </a:t>
            </a:r>
            <a:r>
              <a:rPr lang="en-US" sz="1570" dirty="0" smtClean="0"/>
              <a:t>body functions</a:t>
            </a:r>
            <a:endParaRPr lang="en-US" sz="1570" dirty="0"/>
          </a:p>
          <a:p>
            <a:pPr marL="282575" indent="-282575">
              <a:buClr>
                <a:srgbClr val="0070C0"/>
              </a:buClr>
              <a:buSzPct val="80000"/>
              <a:buFont typeface="Wingdings 3" panose="05040102010807070707" pitchFamily="18" charset="2"/>
              <a:buChar char=""/>
            </a:pPr>
            <a:r>
              <a:rPr lang="en-US" sz="1570" dirty="0" smtClean="0"/>
              <a:t>Identify </a:t>
            </a:r>
            <a:r>
              <a:rPr lang="en-US" sz="1570" dirty="0"/>
              <a:t>motor (effector), relay (</a:t>
            </a:r>
            <a:r>
              <a:rPr lang="en-US" sz="1570" dirty="0" smtClean="0"/>
              <a:t>connector) and </a:t>
            </a:r>
            <a:r>
              <a:rPr lang="en-US" sz="1570" dirty="0"/>
              <a:t>sensory neurones from diagrams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simple reflex </a:t>
            </a:r>
            <a:r>
              <a:rPr lang="en-US" sz="1570" dirty="0" smtClean="0"/>
              <a:t>are </a:t>
            </a:r>
            <a:r>
              <a:rPr lang="en-US" sz="1570" dirty="0"/>
              <a:t>in terms </a:t>
            </a:r>
            <a:r>
              <a:rPr lang="en-US" sz="1570" dirty="0" smtClean="0"/>
              <a:t>of receptor</a:t>
            </a:r>
            <a:r>
              <a:rPr lang="en-US" sz="1570" dirty="0"/>
              <a:t>, sensory neurone, relay </a:t>
            </a:r>
            <a:r>
              <a:rPr lang="en-US" sz="1570" dirty="0" smtClean="0"/>
              <a:t>neurone, motor </a:t>
            </a:r>
            <a:r>
              <a:rPr lang="en-US" sz="1570" dirty="0"/>
              <a:t>neurones and effector</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reflex action as a means </a:t>
            </a:r>
            <a:r>
              <a:rPr lang="en-US" sz="1570" dirty="0" smtClean="0"/>
              <a:t>of automatically </a:t>
            </a:r>
            <a:r>
              <a:rPr lang="en-US" sz="1570" dirty="0"/>
              <a:t>and rapidly integrating </a:t>
            </a:r>
            <a:r>
              <a:rPr lang="en-US" sz="1570" dirty="0" smtClean="0"/>
              <a:t>and coordinating </a:t>
            </a:r>
            <a:r>
              <a:rPr lang="en-US" sz="1570" dirty="0"/>
              <a:t>stimuli with the responses </a:t>
            </a:r>
            <a:r>
              <a:rPr lang="en-US" sz="1570" dirty="0" smtClean="0"/>
              <a:t>of effectors </a:t>
            </a:r>
            <a:r>
              <a:rPr lang="en-US" sz="1570" dirty="0"/>
              <a:t>(muscles and glands)</a:t>
            </a:r>
          </a:p>
          <a:p>
            <a:pPr marL="282575" indent="-282575">
              <a:buClr>
                <a:srgbClr val="0070C0"/>
              </a:buClr>
              <a:buSzPct val="80000"/>
              <a:buFont typeface="Wingdings 3" panose="05040102010807070707" pitchFamily="18" charset="2"/>
              <a:buChar char=""/>
            </a:pPr>
            <a:r>
              <a:rPr lang="en-US" sz="1570" dirty="0" smtClean="0"/>
              <a:t>Define </a:t>
            </a:r>
            <a:r>
              <a:rPr lang="en-US" sz="1570" dirty="0"/>
              <a:t>a synapse as a junction between </a:t>
            </a:r>
            <a:r>
              <a:rPr lang="en-US" sz="1570" dirty="0" smtClean="0"/>
              <a:t>two Neurones</a:t>
            </a:r>
          </a:p>
          <a:p>
            <a:pPr>
              <a:buClr>
                <a:srgbClr val="0070C0"/>
              </a:buClr>
              <a:buSzPct val="80000"/>
            </a:pPr>
            <a:r>
              <a:rPr lang="en-US" sz="1570" b="1" dirty="0" smtClean="0"/>
              <a:t>Supplement</a:t>
            </a:r>
          </a:p>
          <a:p>
            <a:pPr marL="282575" indent="-282575">
              <a:buClr>
                <a:srgbClr val="0070C0"/>
              </a:buClr>
              <a:buSzPct val="80000"/>
              <a:buFont typeface="Wingdings 3" panose="05040102010807070707" pitchFamily="18" charset="2"/>
              <a:buChar char=""/>
            </a:pPr>
            <a:r>
              <a:rPr lang="en-US" sz="1570" dirty="0" smtClean="0"/>
              <a:t>Distinguish </a:t>
            </a:r>
            <a:r>
              <a:rPr lang="en-US" sz="1570" dirty="0"/>
              <a:t>between voluntary </a:t>
            </a:r>
            <a:r>
              <a:rPr lang="en-US" sz="1570" dirty="0" smtClean="0"/>
              <a:t>and involuntary </a:t>
            </a:r>
            <a:r>
              <a:rPr lang="en-US" sz="1570" dirty="0"/>
              <a:t>actions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the structure of a </a:t>
            </a:r>
            <a:r>
              <a:rPr lang="en-US" sz="1570" dirty="0" smtClean="0"/>
              <a:t>synapse, including </a:t>
            </a:r>
            <a:r>
              <a:rPr lang="en-US" sz="1570" dirty="0"/>
              <a:t>the presence of </a:t>
            </a:r>
            <a:r>
              <a:rPr lang="en-US" sz="1570" dirty="0" smtClean="0"/>
              <a:t>neurotransmitter containing </a:t>
            </a:r>
            <a:r>
              <a:rPr lang="en-US" sz="1570" dirty="0"/>
              <a:t>vesicles, the synaptic cleft </a:t>
            </a:r>
            <a:r>
              <a:rPr lang="en-US" sz="1570" dirty="0" smtClean="0"/>
              <a:t>and neurotransmitter </a:t>
            </a:r>
            <a:r>
              <a:rPr lang="en-US" sz="1570" dirty="0"/>
              <a:t>receptor molecules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how an impulse triggers the </a:t>
            </a:r>
            <a:r>
              <a:rPr lang="en-US" sz="1570" dirty="0" smtClean="0"/>
              <a:t>release of </a:t>
            </a:r>
            <a:r>
              <a:rPr lang="en-US" sz="1570" dirty="0"/>
              <a:t>a neurotransmitter from vesicles into </a:t>
            </a:r>
            <a:r>
              <a:rPr lang="en-US" sz="1570" dirty="0" smtClean="0"/>
              <a:t>the synaptic </a:t>
            </a:r>
            <a:r>
              <a:rPr lang="en-US" sz="1570" dirty="0"/>
              <a:t>gap and how the </a:t>
            </a:r>
            <a:r>
              <a:rPr lang="en-US" sz="1570" dirty="0" smtClean="0"/>
              <a:t>neurotransmitter diffuses </a:t>
            </a:r>
            <a:r>
              <a:rPr lang="en-US" sz="1570" dirty="0"/>
              <a:t>across to bind with </a:t>
            </a:r>
            <a:r>
              <a:rPr lang="en-US" sz="1570" dirty="0" smtClean="0"/>
              <a:t>receptor molecules</a:t>
            </a:r>
            <a:r>
              <a:rPr lang="en-US" sz="1570" dirty="0"/>
              <a:t>, in the membrane of the </a:t>
            </a:r>
            <a:r>
              <a:rPr lang="en-US" sz="1570" dirty="0" smtClean="0"/>
              <a:t>neurone after </a:t>
            </a:r>
            <a:r>
              <a:rPr lang="en-US" sz="1570" dirty="0"/>
              <a:t>the synaptic gap, causing the impulse </a:t>
            </a:r>
            <a:r>
              <a:rPr lang="en-US" sz="1570" dirty="0" smtClean="0"/>
              <a:t>to continue</a:t>
            </a:r>
            <a:endParaRPr lang="en-US" sz="1570" dirty="0"/>
          </a:p>
          <a:p>
            <a:pPr marL="282575" indent="-282575">
              <a:buClr>
                <a:srgbClr val="0070C0"/>
              </a:buClr>
              <a:buSzPct val="80000"/>
              <a:buFont typeface="Wingdings 3" panose="05040102010807070707" pitchFamily="18" charset="2"/>
              <a:buChar char=""/>
            </a:pPr>
            <a:r>
              <a:rPr lang="en-US" sz="1570" dirty="0" smtClean="0"/>
              <a:t>State </a:t>
            </a:r>
            <a:r>
              <a:rPr lang="en-US" sz="1570" dirty="0"/>
              <a:t>that in a reflex arc the synapses </a:t>
            </a:r>
            <a:r>
              <a:rPr lang="en-US" sz="1570" dirty="0" smtClean="0"/>
              <a:t>ensure that </a:t>
            </a:r>
            <a:r>
              <a:rPr lang="en-US" sz="1570" dirty="0"/>
              <a:t>impulses travel in one direction only</a:t>
            </a:r>
          </a:p>
          <a:p>
            <a:pPr marL="282575" indent="-282575">
              <a:buClr>
                <a:srgbClr val="0070C0"/>
              </a:buClr>
              <a:buSzPct val="80000"/>
              <a:buFont typeface="Wingdings 3" panose="05040102010807070707" pitchFamily="18" charset="2"/>
              <a:buChar char=""/>
            </a:pPr>
            <a:r>
              <a:rPr lang="en-US" sz="1570" dirty="0" smtClean="0"/>
              <a:t>State </a:t>
            </a:r>
            <a:r>
              <a:rPr lang="en-US" sz="1570" dirty="0"/>
              <a:t>that many drugs, e.g. heroin, act </a:t>
            </a:r>
            <a:r>
              <a:rPr lang="en-US" sz="1570" dirty="0" smtClean="0"/>
              <a:t>upon synapses</a:t>
            </a:r>
            <a:endParaRPr lang="en-US" sz="157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755422"/>
          </a:xfrm>
          <a:prstGeom prst="rect">
            <a:avLst/>
          </a:prstGeom>
        </p:spPr>
        <p:txBody>
          <a:bodyPr wrap="square">
            <a:spAutoFit/>
          </a:bodyPr>
          <a:lstStyle/>
          <a:p>
            <a:pPr>
              <a:buClr>
                <a:srgbClr val="0070C0"/>
              </a:buClr>
              <a:buSzPct val="80000"/>
            </a:pPr>
            <a:r>
              <a:rPr lang="en-US" sz="1570" b="1" dirty="0" smtClean="0"/>
              <a:t>13.2 </a:t>
            </a:r>
            <a:r>
              <a:rPr lang="en-US" sz="1570" b="1" dirty="0"/>
              <a:t>Sense </a:t>
            </a:r>
            <a:r>
              <a:rPr lang="en-US" sz="1570" b="1" dirty="0" smtClean="0"/>
              <a:t>organs</a:t>
            </a:r>
          </a:p>
          <a:p>
            <a:pPr>
              <a:buClr>
                <a:srgbClr val="0070C0"/>
              </a:buClr>
              <a:buSzPct val="80000"/>
            </a:pPr>
            <a:r>
              <a:rPr lang="en-US" sz="1570" b="1" dirty="0" smtClean="0"/>
              <a:t>Core</a:t>
            </a:r>
          </a:p>
          <a:p>
            <a:pPr marL="282575" indent="-282575">
              <a:buClr>
                <a:srgbClr val="0070C0"/>
              </a:buClr>
              <a:buSzPct val="80000"/>
              <a:buFont typeface="Wingdings 3" panose="05040102010807070707" pitchFamily="18" charset="2"/>
              <a:buChar char=""/>
            </a:pPr>
            <a:r>
              <a:rPr lang="en-US" sz="1570" dirty="0" smtClean="0"/>
              <a:t>Define </a:t>
            </a:r>
            <a:r>
              <a:rPr lang="en-US" sz="1570" dirty="0"/>
              <a:t>sense organs as groups of </a:t>
            </a:r>
            <a:r>
              <a:rPr lang="en-US" sz="1570" dirty="0" smtClean="0"/>
              <a:t>receptor cells </a:t>
            </a:r>
            <a:r>
              <a:rPr lang="en-US" sz="1570" dirty="0"/>
              <a:t>responding to specific stimuli: </a:t>
            </a:r>
            <a:r>
              <a:rPr lang="en-US" sz="1570" dirty="0" smtClean="0"/>
              <a:t>light, sound</a:t>
            </a:r>
            <a:r>
              <a:rPr lang="en-US" sz="1570" dirty="0"/>
              <a:t>, touch, temperature and chemicals</a:t>
            </a:r>
          </a:p>
          <a:p>
            <a:pPr marL="282575" indent="-282575">
              <a:buClr>
                <a:srgbClr val="0070C0"/>
              </a:buClr>
              <a:buSzPct val="80000"/>
              <a:buFont typeface="Wingdings 3" panose="05040102010807070707" pitchFamily="18" charset="2"/>
              <a:buChar char=""/>
            </a:pPr>
            <a:r>
              <a:rPr lang="en-US" sz="1570" dirty="0" smtClean="0"/>
              <a:t>Identify </a:t>
            </a:r>
            <a:r>
              <a:rPr lang="en-US" sz="1570" dirty="0"/>
              <a:t>the structures of the eye, limited </a:t>
            </a:r>
            <a:r>
              <a:rPr lang="en-US" sz="1570" dirty="0" smtClean="0"/>
              <a:t>to cornea</a:t>
            </a:r>
            <a:r>
              <a:rPr lang="en-US" sz="1570" dirty="0"/>
              <a:t>, iris, pupil, lens, retina, optic nerve </a:t>
            </a:r>
            <a:r>
              <a:rPr lang="en-US" sz="1570" dirty="0" smtClean="0"/>
              <a:t>and blind </a:t>
            </a:r>
            <a:r>
              <a:rPr lang="en-US" sz="1570" dirty="0"/>
              <a:t>spot</a:t>
            </a:r>
          </a:p>
          <a:p>
            <a:pPr marL="282575" indent="-282575">
              <a:buClr>
                <a:srgbClr val="0070C0"/>
              </a:buClr>
              <a:buSzPct val="80000"/>
              <a:buFont typeface="Wingdings 3" panose="05040102010807070707" pitchFamily="18" charset="2"/>
              <a:buChar char=""/>
            </a:pPr>
            <a:r>
              <a:rPr lang="en-US" sz="1570" dirty="0" smtClean="0"/>
              <a:t>Describe </a:t>
            </a:r>
            <a:r>
              <a:rPr lang="en-US" sz="1570" dirty="0"/>
              <a:t>the function of each part of the </a:t>
            </a:r>
            <a:r>
              <a:rPr lang="en-US" sz="1570" dirty="0" smtClean="0"/>
              <a:t>eye, limited </a:t>
            </a:r>
            <a:r>
              <a:rPr lang="en-US" sz="1570" dirty="0"/>
              <a:t>to:</a:t>
            </a:r>
          </a:p>
          <a:p>
            <a:pPr marL="566738" indent="-239713">
              <a:buClr>
                <a:srgbClr val="0070C0"/>
              </a:buClr>
              <a:buSzPct val="80000"/>
              <a:buFont typeface="Wingdings" panose="05000000000000000000" pitchFamily="2" charset="2"/>
              <a:buChar char="§"/>
            </a:pPr>
            <a:r>
              <a:rPr lang="en-US" sz="1570" dirty="0" smtClean="0"/>
              <a:t>cornea </a:t>
            </a:r>
            <a:r>
              <a:rPr lang="en-US" sz="1570" dirty="0"/>
              <a:t>– refracts light</a:t>
            </a:r>
          </a:p>
          <a:p>
            <a:pPr marL="566738" indent="-239713">
              <a:buClr>
                <a:srgbClr val="0070C0"/>
              </a:buClr>
              <a:buSzPct val="80000"/>
              <a:buFont typeface="Wingdings" panose="05000000000000000000" pitchFamily="2" charset="2"/>
              <a:buChar char="§"/>
            </a:pPr>
            <a:r>
              <a:rPr lang="en-US" sz="1570" dirty="0" smtClean="0"/>
              <a:t>iris </a:t>
            </a:r>
            <a:r>
              <a:rPr lang="en-US" sz="1570" dirty="0"/>
              <a:t>– controls how much light enters pupil</a:t>
            </a:r>
          </a:p>
          <a:p>
            <a:pPr marL="566738" indent="-239713">
              <a:buClr>
                <a:srgbClr val="0070C0"/>
              </a:buClr>
              <a:buSzPct val="80000"/>
              <a:buFont typeface="Wingdings" panose="05000000000000000000" pitchFamily="2" charset="2"/>
              <a:buChar char="§"/>
            </a:pPr>
            <a:r>
              <a:rPr lang="en-US" sz="1570" dirty="0" smtClean="0"/>
              <a:t>lens </a:t>
            </a:r>
            <a:r>
              <a:rPr lang="en-US" sz="1570" dirty="0"/>
              <a:t>– focuses light onto retina</a:t>
            </a:r>
          </a:p>
          <a:p>
            <a:pPr marL="566738" indent="-239713">
              <a:buClr>
                <a:srgbClr val="0070C0"/>
              </a:buClr>
              <a:buSzPct val="80000"/>
              <a:buFont typeface="Wingdings" panose="05000000000000000000" pitchFamily="2" charset="2"/>
              <a:buChar char="§"/>
            </a:pPr>
            <a:r>
              <a:rPr lang="en-US" sz="1570" dirty="0" smtClean="0"/>
              <a:t>retina </a:t>
            </a:r>
            <a:r>
              <a:rPr lang="en-US" sz="1570" dirty="0"/>
              <a:t>– contains light receptors, </a:t>
            </a:r>
            <a:r>
              <a:rPr lang="en-US" sz="1570" dirty="0" smtClean="0"/>
              <a:t>some sensitive </a:t>
            </a:r>
            <a:r>
              <a:rPr lang="en-US" sz="1570" dirty="0"/>
              <a:t>to light of different </a:t>
            </a:r>
            <a:r>
              <a:rPr lang="en-US" sz="1570" dirty="0" err="1"/>
              <a:t>colours</a:t>
            </a:r>
            <a:endParaRPr lang="en-US" sz="1570" dirty="0"/>
          </a:p>
          <a:p>
            <a:pPr marL="566738" indent="-239713">
              <a:buClr>
                <a:srgbClr val="0070C0"/>
              </a:buClr>
              <a:buSzPct val="80000"/>
              <a:buFont typeface="Wingdings" panose="05000000000000000000" pitchFamily="2" charset="2"/>
              <a:buChar char="§"/>
            </a:pPr>
            <a:r>
              <a:rPr lang="en-US" sz="1570" dirty="0" smtClean="0"/>
              <a:t>optic </a:t>
            </a:r>
            <a:r>
              <a:rPr lang="en-US" sz="1570" dirty="0"/>
              <a:t>nerve – carries impulses to the brain</a:t>
            </a:r>
          </a:p>
          <a:p>
            <a:pPr marL="282575" indent="-282575">
              <a:buClr>
                <a:srgbClr val="0070C0"/>
              </a:buClr>
              <a:buSzPct val="80000"/>
              <a:buFont typeface="Wingdings 3" panose="05040102010807070707" pitchFamily="18" charset="2"/>
              <a:buChar char=""/>
            </a:pPr>
            <a:r>
              <a:rPr lang="en-US" sz="1570" dirty="0" smtClean="0"/>
              <a:t>Explain </a:t>
            </a:r>
            <a:r>
              <a:rPr lang="en-US" sz="1570" dirty="0"/>
              <a:t>the pupil reflex in terms of </a:t>
            </a:r>
            <a:r>
              <a:rPr lang="en-US" sz="1570" dirty="0" smtClean="0"/>
              <a:t>light intensity </a:t>
            </a:r>
            <a:r>
              <a:rPr lang="en-US" sz="1570" dirty="0"/>
              <a:t>and pupil diameter </a:t>
            </a:r>
            <a:r>
              <a:rPr lang="en-US" sz="1570" dirty="0" smtClean="0"/>
              <a:t>only</a:t>
            </a:r>
          </a:p>
          <a:p>
            <a:pPr>
              <a:buClr>
                <a:srgbClr val="0070C0"/>
              </a:buClr>
              <a:buSzPct val="80000"/>
            </a:pPr>
            <a:r>
              <a:rPr lang="en-US" sz="1570" b="1" dirty="0" smtClean="0"/>
              <a:t>Supplement</a:t>
            </a:r>
          </a:p>
          <a:p>
            <a:pPr marL="282575" indent="-282575">
              <a:buClr>
                <a:srgbClr val="0070C0"/>
              </a:buClr>
              <a:buSzPct val="80000"/>
              <a:buFont typeface="Wingdings 3" panose="05040102010807070707" pitchFamily="18" charset="2"/>
              <a:buChar char=""/>
            </a:pPr>
            <a:r>
              <a:rPr lang="en-US" sz="1570" dirty="0" smtClean="0"/>
              <a:t>Explain </a:t>
            </a:r>
            <a:r>
              <a:rPr lang="en-US" sz="1570" dirty="0"/>
              <a:t>the pupil reflex in terms of </a:t>
            </a:r>
            <a:r>
              <a:rPr lang="en-US" sz="1570" dirty="0" smtClean="0"/>
              <a:t>light intensity </a:t>
            </a:r>
            <a:r>
              <a:rPr lang="en-US" sz="1570" dirty="0"/>
              <a:t>and antagonistic action of </a:t>
            </a:r>
            <a:r>
              <a:rPr lang="en-US" sz="1570" dirty="0" smtClean="0"/>
              <a:t>circular and </a:t>
            </a:r>
            <a:r>
              <a:rPr lang="en-US" sz="1570" dirty="0"/>
              <a:t>radial muscles in the iris</a:t>
            </a:r>
          </a:p>
          <a:p>
            <a:pPr marL="282575" indent="-282575">
              <a:buClr>
                <a:srgbClr val="0070C0"/>
              </a:buClr>
              <a:buSzPct val="80000"/>
              <a:buFont typeface="Wingdings 3" panose="05040102010807070707" pitchFamily="18" charset="2"/>
              <a:buChar char=""/>
            </a:pPr>
            <a:r>
              <a:rPr lang="en-US" sz="1570" dirty="0" smtClean="0"/>
              <a:t>Explain </a:t>
            </a:r>
            <a:r>
              <a:rPr lang="en-US" sz="1570" dirty="0"/>
              <a:t>accommodation to view near </a:t>
            </a:r>
            <a:r>
              <a:rPr lang="en-US" sz="1570" dirty="0" smtClean="0"/>
              <a:t>and distant </a:t>
            </a:r>
            <a:r>
              <a:rPr lang="en-US" sz="1570" dirty="0"/>
              <a:t>objects in terms of the </a:t>
            </a:r>
            <a:r>
              <a:rPr lang="en-US" sz="1570" dirty="0" smtClean="0"/>
              <a:t>contraction and </a:t>
            </a:r>
            <a:r>
              <a:rPr lang="en-US" sz="1570" dirty="0"/>
              <a:t>relaxation of the ciliary muscles, </a:t>
            </a:r>
            <a:r>
              <a:rPr lang="en-US" sz="1570" dirty="0" smtClean="0"/>
              <a:t>tension in </a:t>
            </a:r>
            <a:r>
              <a:rPr lang="en-US" sz="1570" dirty="0"/>
              <a:t>the suspensory ligaments, shape of </a:t>
            </a:r>
            <a:r>
              <a:rPr lang="en-US" sz="1570" dirty="0" smtClean="0"/>
              <a:t>the lens </a:t>
            </a:r>
            <a:r>
              <a:rPr lang="en-US" sz="1570" dirty="0"/>
              <a:t>and refraction of light</a:t>
            </a:r>
          </a:p>
          <a:p>
            <a:pPr marL="282575" indent="-282575">
              <a:buClr>
                <a:srgbClr val="0070C0"/>
              </a:buClr>
              <a:buSzPct val="80000"/>
              <a:buFont typeface="Wingdings 3" panose="05040102010807070707" pitchFamily="18" charset="2"/>
              <a:buChar char=""/>
            </a:pPr>
            <a:r>
              <a:rPr lang="en-US" sz="1570" dirty="0" smtClean="0"/>
              <a:t>State </a:t>
            </a:r>
            <a:r>
              <a:rPr lang="en-US" sz="1570" dirty="0"/>
              <a:t>the distribution of rods and cones in </a:t>
            </a:r>
            <a:r>
              <a:rPr lang="en-US" sz="1570" dirty="0" smtClean="0"/>
              <a:t>the retina </a:t>
            </a:r>
            <a:r>
              <a:rPr lang="en-US" sz="1570" dirty="0"/>
              <a:t>of a human</a:t>
            </a:r>
          </a:p>
          <a:p>
            <a:pPr marL="282575" indent="-282575">
              <a:buClr>
                <a:srgbClr val="0070C0"/>
              </a:buClr>
              <a:buSzPct val="80000"/>
              <a:buFont typeface="Wingdings 3" panose="05040102010807070707" pitchFamily="18" charset="2"/>
              <a:buChar char=""/>
            </a:pPr>
            <a:r>
              <a:rPr lang="en-US" sz="1570" dirty="0" smtClean="0"/>
              <a:t>Outline </a:t>
            </a:r>
            <a:r>
              <a:rPr lang="en-US" sz="1570" dirty="0"/>
              <a:t>the function of rods and </a:t>
            </a:r>
            <a:r>
              <a:rPr lang="en-US" sz="1570" dirty="0" smtClean="0"/>
              <a:t>cones, limited </a:t>
            </a:r>
            <a:r>
              <a:rPr lang="en-US" sz="1570" dirty="0"/>
              <a:t>to greater sensitivity of rods for </a:t>
            </a:r>
            <a:r>
              <a:rPr lang="en-US" sz="1570" dirty="0" smtClean="0"/>
              <a:t>night vision </a:t>
            </a:r>
            <a:r>
              <a:rPr lang="en-US" sz="1570" dirty="0"/>
              <a:t>and three different kinds of </a:t>
            </a:r>
            <a:r>
              <a:rPr lang="en-US" sz="1570" dirty="0" smtClean="0"/>
              <a:t>cones absorbing </a:t>
            </a:r>
            <a:r>
              <a:rPr lang="en-US" sz="1570" dirty="0"/>
              <a:t>light of different </a:t>
            </a:r>
            <a:r>
              <a:rPr lang="en-US" sz="1570" dirty="0" err="1"/>
              <a:t>colours</a:t>
            </a:r>
            <a:r>
              <a:rPr lang="en-US" sz="1570" dirty="0"/>
              <a:t> for </a:t>
            </a:r>
            <a:r>
              <a:rPr lang="en-US" sz="1570" dirty="0" smtClean="0"/>
              <a:t>colour vision</a:t>
            </a:r>
            <a:endParaRPr lang="en-US" sz="1570" dirty="0"/>
          </a:p>
          <a:p>
            <a:pPr marL="282575" indent="-282575">
              <a:buClr>
                <a:srgbClr val="0070C0"/>
              </a:buClr>
              <a:buSzPct val="80000"/>
              <a:buFont typeface="Wingdings 3" panose="05040102010807070707" pitchFamily="18" charset="2"/>
              <a:buChar char=""/>
            </a:pPr>
            <a:r>
              <a:rPr lang="en-US" sz="1570" dirty="0" smtClean="0"/>
              <a:t>Identify </a:t>
            </a:r>
            <a:r>
              <a:rPr lang="en-US" sz="1570" dirty="0"/>
              <a:t>the position of the fovea</a:t>
            </a:r>
          </a:p>
        </p:txBody>
      </p:sp>
    </p:spTree>
    <p:extLst>
      <p:ext uri="{BB962C8B-B14F-4D97-AF65-F5344CB8AC3E}">
        <p14:creationId xmlns:p14="http://schemas.microsoft.com/office/powerpoint/2010/main" val="69883996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solidFill>
          <a:schemeClr val="bg1"/>
        </a:solidFill>
      </a:spPr>
      <a:bodyPr wrap="square" lIns="0" tIns="0" rIns="0" bIns="0" rtlCol="0">
        <a:spAutoFit/>
      </a:bodyPr>
      <a:lstStyle>
        <a:defPPr>
          <a:defRPr sz="12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52800</TotalTime>
  <Words>7879</Words>
  <Application>Microsoft Office PowerPoint</Application>
  <PresentationFormat>On-screen Show (4:3)</PresentationFormat>
  <Paragraphs>870</Paragraphs>
  <Slides>72</Slides>
  <Notes>72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13 - Coordination and response</vt:lpstr>
      <vt:lpstr>13 - Coordination and response</vt:lpstr>
      <vt:lpstr>13 - Coordination and response</vt:lpstr>
      <vt:lpstr>13 - Coordination and response</vt:lpstr>
      <vt:lpstr>13 - Coordination and response</vt:lpstr>
      <vt:lpstr>1 - Characteristics and classification of living organisms</vt:lpstr>
      <vt:lpstr>13 - Coordination and response</vt:lpstr>
      <vt:lpstr>13.1 - Coordination In Animals</vt:lpstr>
      <vt:lpstr>13.1 - Coordination In Animals</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13.3 - Receptors</vt:lpstr>
      <vt:lpstr>13.3 - Receptors</vt:lpstr>
      <vt:lpstr>13.3 - Receptors</vt:lpstr>
      <vt:lpstr>13.3 – Receptors - Eyes</vt:lpstr>
      <vt:lpstr>13.3 – Receptors - Eyes</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vt:lpstr>
      <vt:lpstr>13.4 – The Endocrine System - Glands</vt:lpstr>
      <vt:lpstr>13.4 – The Endocrine System - Glands</vt:lpstr>
      <vt:lpstr>13.4 – The Endocrine System - Adrenaline</vt:lpstr>
      <vt:lpstr>13.4 – The Endocrine System - Adrenaline</vt:lpstr>
      <vt:lpstr>13.4 – The Endocrine System - Adrenaline</vt:lpstr>
      <vt:lpstr>13.4 – The Endocrine System - Adrenaline</vt:lpstr>
      <vt:lpstr>13.4 – The Endocrine System - Adrenaline</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 – Coordination and Response - Summary</vt:lpstr>
      <vt:lpstr>13 – End of Chapter Questions</vt:lpstr>
      <vt:lpstr>13 – End of Chapter Questions</vt:lpstr>
      <vt:lpstr>13 – End of Chapter Questions</vt:lpstr>
      <vt:lpstr>13 – End of Chapter Questions</vt:lpstr>
      <vt:lpstr>Exercise 13.1 - Caffeine and reaction time</vt:lpstr>
      <vt:lpstr>Exercise 13.2 - Accommodation in the eye</vt:lpstr>
      <vt:lpstr>Exercise 13.2 - Accommodation in the eye</vt:lpstr>
      <vt:lpstr>Exercise 13.2 - Accommodation in the eye</vt:lpstr>
      <vt:lpstr>Exercise 13.3 - Auxin and tropism</vt:lpstr>
      <vt:lpstr>Exercise 13.3 - Auxin and tropism</vt:lpstr>
      <vt:lpstr>Exercise 13.3 - Auxin and tropism</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13 – Excretion in Humans</cp:keywords>
  <cp:lastModifiedBy>Enderoth</cp:lastModifiedBy>
  <cp:revision>1749</cp:revision>
  <cp:lastPrinted>2014-01-22T18:25:48Z</cp:lastPrinted>
  <dcterms:created xsi:type="dcterms:W3CDTF">2008-03-12T11:01:44Z</dcterms:created>
  <dcterms:modified xsi:type="dcterms:W3CDTF">2018-03-09T11:04:27Z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